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60"/>
  </p:notesMasterIdLst>
  <p:sldIdLst>
    <p:sldId id="399" r:id="rId2"/>
    <p:sldId id="398" r:id="rId3"/>
    <p:sldId id="400" r:id="rId4"/>
    <p:sldId id="401" r:id="rId5"/>
    <p:sldId id="402" r:id="rId6"/>
    <p:sldId id="403" r:id="rId7"/>
    <p:sldId id="391" r:id="rId8"/>
    <p:sldId id="404" r:id="rId9"/>
    <p:sldId id="405" r:id="rId10"/>
    <p:sldId id="406" r:id="rId11"/>
    <p:sldId id="407" r:id="rId12"/>
    <p:sldId id="408" r:id="rId13"/>
    <p:sldId id="409" r:id="rId14"/>
    <p:sldId id="410" r:id="rId15"/>
    <p:sldId id="393" r:id="rId16"/>
    <p:sldId id="411" r:id="rId17"/>
    <p:sldId id="412" r:id="rId18"/>
    <p:sldId id="413" r:id="rId19"/>
    <p:sldId id="414" r:id="rId20"/>
    <p:sldId id="415" r:id="rId21"/>
    <p:sldId id="416" r:id="rId22"/>
    <p:sldId id="417" r:id="rId23"/>
    <p:sldId id="418" r:id="rId24"/>
    <p:sldId id="361" r:id="rId25"/>
    <p:sldId id="419" r:id="rId26"/>
    <p:sldId id="420" r:id="rId27"/>
    <p:sldId id="421" r:id="rId28"/>
    <p:sldId id="422" r:id="rId29"/>
    <p:sldId id="423" r:id="rId30"/>
    <p:sldId id="424" r:id="rId31"/>
    <p:sldId id="350" r:id="rId32"/>
    <p:sldId id="351" r:id="rId33"/>
    <p:sldId id="352" r:id="rId34"/>
    <p:sldId id="365" r:id="rId35"/>
    <p:sldId id="366" r:id="rId36"/>
    <p:sldId id="367" r:id="rId37"/>
    <p:sldId id="368" r:id="rId38"/>
    <p:sldId id="369" r:id="rId39"/>
    <p:sldId id="370" r:id="rId40"/>
    <p:sldId id="371" r:id="rId41"/>
    <p:sldId id="374" r:id="rId42"/>
    <p:sldId id="375" r:id="rId43"/>
    <p:sldId id="376" r:id="rId44"/>
    <p:sldId id="377" r:id="rId45"/>
    <p:sldId id="275" r:id="rId46"/>
    <p:sldId id="395" r:id="rId47"/>
    <p:sldId id="396" r:id="rId48"/>
    <p:sldId id="397" r:id="rId49"/>
    <p:sldId id="380" r:id="rId50"/>
    <p:sldId id="381" r:id="rId51"/>
    <p:sldId id="382" r:id="rId52"/>
    <p:sldId id="287" r:id="rId53"/>
    <p:sldId id="384" r:id="rId54"/>
    <p:sldId id="295" r:id="rId55"/>
    <p:sldId id="389" r:id="rId56"/>
    <p:sldId id="296" r:id="rId57"/>
    <p:sldId id="390" r:id="rId58"/>
    <p:sldId id="313" r:id="rId59"/>
  </p:sldIdLst>
  <p:sldSz cx="12192000" cy="6858000"/>
  <p:notesSz cx="6858000" cy="9144000"/>
  <p:custDataLst>
    <p:tags r:id="rId61"/>
  </p:custDataLst>
  <p:defaultTextStyle>
    <a:defPPr>
      <a:defRPr lang="en-US">
        <a:effectLst/>
      </a:defRPr>
    </a:defPPr>
    <a:lvl1pPr marL="0" algn="l" defTabSz="457200" rtl="0" eaLnBrk="1" latinLnBrk="0" hangingPunct="1">
      <a:defRPr sz="1800" kern="1200">
        <a:solidFill>
          <a:schemeClr val="tx1"/>
        </a:solidFill>
        <a:effectLst/>
        <a:latin typeface="+mn-lt"/>
        <a:ea typeface="+mn-ea"/>
        <a:cs typeface="+mn-cs"/>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e Sheahan" initials="DS"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1" autoAdjust="0"/>
    <p:restoredTop sz="94636"/>
  </p:normalViewPr>
  <p:slideViewPr>
    <p:cSldViewPr snapToGrid="0">
      <p:cViewPr varScale="1">
        <p:scale>
          <a:sx n="74" d="100"/>
          <a:sy n="74" d="100"/>
        </p:scale>
        <p:origin x="444" y="6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042EC-120F-4DEC-9E9D-D54722B1129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effectLst/>
          </a:endParaRPr>
        </a:p>
      </dgm:t>
    </dgm:pt>
    <dgm:pt modelId="{DA787CE7-6186-490E-8E4D-34BA7464A37C}" type="parTrans" cxnId="{63F4AE4A-0F88-4294-906F-E6040D356493}">
      <dgm:prSet/>
      <dgm:spPr/>
      <dgm:t>
        <a:bodyPr/>
        <a:lstStyle/>
        <a:p>
          <a:endParaRPr lang="en-US">
            <a:effectLst/>
          </a:endParaRPr>
        </a:p>
      </dgm:t>
    </dgm:pt>
    <dgm:pt modelId="{AE34B2DC-20C8-47FC-A0BF-8D8D78813873}">
      <dgm:prSet/>
      <dgm:spPr/>
      <dgm:t>
        <a:bodyPr/>
        <a:lstStyle/>
        <a:p>
          <a:pPr rtl="0"/>
          <a:r>
            <a:rPr lang="ru-RU" sz="1800" b="0" i="0" u="none" strike="noStrike" dirty="0" smtId="4294967295">
              <a:effectLst/>
              <a:highlight>
                <a:srgbClr val="000000">
                  <a:alpha val="0"/>
                </a:srgbClr>
              </a:highlight>
              <a:latin typeface="Century Gothic"/>
            </a:rPr>
            <a:t>Определение</a:t>
          </a:r>
          <a:r>
            <a:rPr lang="ru-RU" sz="1800" b="1" i="0" u="none" strike="noStrike" dirty="0" smtId="4294967295">
              <a:effectLst/>
              <a:highlight>
                <a:srgbClr val="000000">
                  <a:alpha val="0"/>
                </a:srgbClr>
              </a:highlight>
              <a:latin typeface="Century Gothic"/>
            </a:rPr>
            <a:t> понятия «беженец» и практические вопросы его применения</a:t>
          </a:r>
        </a:p>
      </dgm:t>
    </dgm:pt>
    <dgm:pt modelId="{BAD05C09-13DF-4900-A75F-2E9FB9039D99}" type="sibTrans" cxnId="{63F4AE4A-0F88-4294-906F-E6040D356493}">
      <dgm:prSet/>
      <dgm:spPr/>
      <dgm:t>
        <a:bodyPr/>
        <a:lstStyle/>
        <a:p>
          <a:endParaRPr lang="en-US">
            <a:effectLst/>
          </a:endParaRPr>
        </a:p>
      </dgm:t>
    </dgm:pt>
    <dgm:pt modelId="{EF4C1110-5742-4A7B-95DD-00CF803F19D8}" type="parTrans" cxnId="{2AA42EED-D695-4F26-8441-0EDE9E1D3F84}">
      <dgm:prSet/>
      <dgm:spPr/>
      <dgm:t>
        <a:bodyPr/>
        <a:lstStyle/>
        <a:p>
          <a:endParaRPr lang="en-US">
            <a:effectLst/>
          </a:endParaRPr>
        </a:p>
      </dgm:t>
    </dgm:pt>
    <dgm:pt modelId="{CCE320F6-1460-4173-9127-D056AA0AE830}">
      <dgm:prSet/>
      <dgm:spPr/>
      <dgm:t>
        <a:bodyPr/>
        <a:lstStyle/>
        <a:p>
          <a:pPr rtl="0"/>
          <a:r>
            <a:rPr lang="ru-RU" sz="1800" b="1" i="0" u="none" strike="noStrike" dirty="0" smtId="4294967295">
              <a:effectLst/>
              <a:highlight>
                <a:srgbClr val="000000">
                  <a:alpha val="0"/>
                </a:srgbClr>
              </a:highlight>
              <a:latin typeface="Century Gothic"/>
            </a:rPr>
            <a:t>Основные трудности</a:t>
          </a:r>
          <a:r>
            <a:rPr lang="ru-RU" sz="1800" b="0" i="0" u="none" strike="noStrike" dirty="0" smtId="4294967295">
              <a:effectLst/>
              <a:highlight>
                <a:srgbClr val="000000">
                  <a:alpha val="0"/>
                </a:srgbClr>
              </a:highlight>
              <a:latin typeface="Century Gothic"/>
            </a:rPr>
            <a:t> при подаче заявления о предоставлении убежища в Великобритании</a:t>
          </a:r>
        </a:p>
      </dgm:t>
    </dgm:pt>
    <dgm:pt modelId="{C77568E9-198B-4663-911E-B65C39C68684}" type="sibTrans" cxnId="{2AA42EED-D695-4F26-8441-0EDE9E1D3F84}">
      <dgm:prSet/>
      <dgm:spPr/>
      <dgm:t>
        <a:bodyPr/>
        <a:lstStyle/>
        <a:p>
          <a:endParaRPr lang="en-US">
            <a:effectLst/>
          </a:endParaRPr>
        </a:p>
      </dgm:t>
    </dgm:pt>
    <dgm:pt modelId="{96796834-96A1-4219-B256-01F86D25BB91}" type="parTrans" cxnId="{8680D1BA-9316-4309-9CAD-565EE98FAD56}">
      <dgm:prSet/>
      <dgm:spPr/>
      <dgm:t>
        <a:bodyPr/>
        <a:lstStyle/>
        <a:p>
          <a:endParaRPr lang="en-US">
            <a:effectLst/>
          </a:endParaRPr>
        </a:p>
      </dgm:t>
    </dgm:pt>
    <dgm:pt modelId="{8F51E8EB-7F76-49C4-84FD-8DBA335F1EE4}">
      <dgm:prSet/>
      <dgm:spPr/>
      <dgm:t>
        <a:bodyPr/>
        <a:lstStyle/>
        <a:p>
          <a:pPr rtl="0"/>
          <a:r>
            <a:rPr lang="ru-RU" sz="1800" b="0" i="0" u="none" strike="noStrike" dirty="0" smtId="4294967295">
              <a:effectLst/>
              <a:highlight>
                <a:srgbClr val="000000">
                  <a:alpha val="0"/>
                </a:srgbClr>
              </a:highlight>
              <a:latin typeface="Century Gothic"/>
            </a:rPr>
            <a:t>Способы</a:t>
          </a:r>
          <a:r>
            <a:rPr lang="ru-RU" sz="1800" b="1" i="0" u="none" strike="noStrike" dirty="0" smtId="4294967295">
              <a:effectLst/>
              <a:highlight>
                <a:srgbClr val="000000">
                  <a:alpha val="0"/>
                </a:srgbClr>
              </a:highlight>
              <a:latin typeface="Century Gothic"/>
            </a:rPr>
            <a:t> преодоления этих трудностей путем предоставления необходимых </a:t>
          </a:r>
          <a:r>
            <a:rPr lang="ru-RU" sz="1800" b="0" i="0" u="none" strike="noStrike" dirty="0" smtId="4294967295">
              <a:effectLst/>
              <a:highlight>
                <a:srgbClr val="000000">
                  <a:alpha val="0"/>
                </a:srgbClr>
              </a:highlight>
              <a:latin typeface="Century Gothic"/>
            </a:rPr>
            <a:t>доказательств</a:t>
          </a:r>
          <a:r>
            <a:rPr lang="ru-RU" sz="1800" b="1" i="0" u="none" strike="noStrike" dirty="0" smtId="4294967295">
              <a:effectLst/>
              <a:highlight>
                <a:srgbClr val="000000">
                  <a:alpha val="0"/>
                </a:srgbClr>
              </a:highlight>
              <a:latin typeface="Century Gothic"/>
            </a:rPr>
            <a:t> </a:t>
          </a:r>
        </a:p>
      </dgm:t>
    </dgm:pt>
    <dgm:pt modelId="{DAA3187D-C71B-4DB5-9BCA-5C346E4B352E}" type="sibTrans" cxnId="{8680D1BA-9316-4309-9CAD-565EE98FAD56}">
      <dgm:prSet/>
      <dgm:spPr/>
      <dgm:t>
        <a:bodyPr/>
        <a:lstStyle/>
        <a:p>
          <a:endParaRPr lang="en-US">
            <a:effectLst/>
          </a:endParaRPr>
        </a:p>
      </dgm:t>
    </dgm:pt>
    <dgm:pt modelId="{0E977303-522E-4B96-9FAB-BB6196841EFA}" type="pres">
      <dgm:prSet presAssocID="{7C3042EC-120F-4DEC-9E9D-D54722B11298}" presName="linear" presStyleCnt="0">
        <dgm:presLayoutVars>
          <dgm:animLvl val="lvl"/>
          <dgm:resizeHandles val="exact"/>
        </dgm:presLayoutVars>
      </dgm:prSet>
      <dgm:spPr/>
      <dgm:t>
        <a:bodyPr/>
        <a:lstStyle/>
        <a:p>
          <a:endParaRPr lang="en-GB">
            <a:effectLst/>
          </a:endParaRPr>
        </a:p>
      </dgm:t>
    </dgm:pt>
    <dgm:pt modelId="{8C1AAD19-1C83-4990-AEAE-0131118116F9}" type="pres">
      <dgm:prSet presAssocID="{AE34B2DC-20C8-47FC-A0BF-8D8D78813873}" presName="parentText" presStyleLbl="node1" presStyleIdx="0" presStyleCnt="3" custLinFactNeighborY="16742">
        <dgm:presLayoutVars>
          <dgm:chMax val="0"/>
          <dgm:bulletEnabled val="1"/>
        </dgm:presLayoutVars>
      </dgm:prSet>
      <dgm:spPr/>
      <dgm:t>
        <a:bodyPr/>
        <a:lstStyle/>
        <a:p>
          <a:endParaRPr lang="en-GB">
            <a:effectLst/>
          </a:endParaRPr>
        </a:p>
      </dgm:t>
    </dgm:pt>
    <dgm:pt modelId="{678EAD92-33D6-4A8B-A3E2-45EC80BDB14E}" type="pres">
      <dgm:prSet presAssocID="{BAD05C09-13DF-4900-A75F-2E9FB9039D99}" presName="spacer" presStyleCnt="0"/>
      <dgm:spPr/>
      <dgm:t>
        <a:bodyPr/>
        <a:lstStyle/>
        <a:p>
          <a:endParaRPr/>
        </a:p>
      </dgm:t>
    </dgm:pt>
    <dgm:pt modelId="{828819B9-30E9-4C62-B39B-5CD13C81F984}" type="pres">
      <dgm:prSet presAssocID="{CCE320F6-1460-4173-9127-D056AA0AE830}" presName="parentText" presStyleLbl="node1" presStyleIdx="1" presStyleCnt="3" custLinFactNeighborY="-20917">
        <dgm:presLayoutVars>
          <dgm:chMax val="0"/>
          <dgm:bulletEnabled val="1"/>
        </dgm:presLayoutVars>
      </dgm:prSet>
      <dgm:spPr/>
      <dgm:t>
        <a:bodyPr/>
        <a:lstStyle/>
        <a:p>
          <a:endParaRPr lang="en-GB">
            <a:effectLst/>
          </a:endParaRPr>
        </a:p>
      </dgm:t>
    </dgm:pt>
    <dgm:pt modelId="{B2F87980-D56B-4915-8A17-58BCDA7FC47D}" type="pres">
      <dgm:prSet presAssocID="{C77568E9-198B-4663-911E-B65C39C68684}" presName="spacer" presStyleCnt="0"/>
      <dgm:spPr/>
      <dgm:t>
        <a:bodyPr/>
        <a:lstStyle/>
        <a:p>
          <a:endParaRPr/>
        </a:p>
      </dgm:t>
    </dgm:pt>
    <dgm:pt modelId="{7158BF38-05F8-479E-B054-F722A33B566B}" type="pres">
      <dgm:prSet presAssocID="{8F51E8EB-7F76-49C4-84FD-8DBA335F1EE4}" presName="parentText" presStyleLbl="node1" presStyleIdx="2" presStyleCnt="3">
        <dgm:presLayoutVars>
          <dgm:chMax val="0"/>
          <dgm:bulletEnabled val="1"/>
        </dgm:presLayoutVars>
      </dgm:prSet>
      <dgm:spPr/>
      <dgm:t>
        <a:bodyPr/>
        <a:lstStyle/>
        <a:p>
          <a:endParaRPr lang="en-GB">
            <a:effectLst/>
          </a:endParaRPr>
        </a:p>
      </dgm:t>
    </dgm:pt>
  </dgm:ptLst>
  <dgm:cxnLst>
    <dgm:cxn modelId="{A19DFAAA-8CE2-4153-BDA8-D26E479B6761}" type="presOf" srcId="{CCE320F6-1460-4173-9127-D056AA0AE830}" destId="{828819B9-30E9-4C62-B39B-5CD13C81F984}" srcOrd="0" destOrd="0" presId="urn:microsoft.com/office/officeart/2005/8/layout/vList2"/>
    <dgm:cxn modelId="{8680D1BA-9316-4309-9CAD-565EE98FAD56}" srcId="{7C3042EC-120F-4DEC-9E9D-D54722B11298}" destId="{8F51E8EB-7F76-49C4-84FD-8DBA335F1EE4}" srcOrd="2" destOrd="0" parTransId="{96796834-96A1-4219-B256-01F86D25BB91}" sibTransId="{DAA3187D-C71B-4DB5-9BCA-5C346E4B352E}"/>
    <dgm:cxn modelId="{63F4AE4A-0F88-4294-906F-E6040D356493}" srcId="{7C3042EC-120F-4DEC-9E9D-D54722B11298}" destId="{AE34B2DC-20C8-47FC-A0BF-8D8D78813873}" srcOrd="0" destOrd="0" parTransId="{DA787CE7-6186-490E-8E4D-34BA7464A37C}" sibTransId="{BAD05C09-13DF-4900-A75F-2E9FB9039D99}"/>
    <dgm:cxn modelId="{2AA42EED-D695-4F26-8441-0EDE9E1D3F84}" srcId="{7C3042EC-120F-4DEC-9E9D-D54722B11298}" destId="{CCE320F6-1460-4173-9127-D056AA0AE830}" srcOrd="1" destOrd="0" parTransId="{EF4C1110-5742-4A7B-95DD-00CF803F19D8}" sibTransId="{C77568E9-198B-4663-911E-B65C39C68684}"/>
    <dgm:cxn modelId="{13B7A783-25CA-4FC1-BA0E-E8134AB931C5}" type="presOf" srcId="{8F51E8EB-7F76-49C4-84FD-8DBA335F1EE4}" destId="{7158BF38-05F8-479E-B054-F722A33B566B}" srcOrd="0" destOrd="0" presId="urn:microsoft.com/office/officeart/2005/8/layout/vList2"/>
    <dgm:cxn modelId="{DAE4D5F5-1EF9-4D35-8016-48AD7130E79A}" type="presOf" srcId="{7C3042EC-120F-4DEC-9E9D-D54722B11298}" destId="{0E977303-522E-4B96-9FAB-BB6196841EFA}" srcOrd="0" destOrd="0" presId="urn:microsoft.com/office/officeart/2005/8/layout/vList2"/>
    <dgm:cxn modelId="{F9E1EC71-AE86-4353-A4BD-D788A21EC807}" type="presOf" srcId="{AE34B2DC-20C8-47FC-A0BF-8D8D78813873}" destId="{8C1AAD19-1C83-4990-AEAE-0131118116F9}" srcOrd="0" destOrd="0" presId="urn:microsoft.com/office/officeart/2005/8/layout/vList2"/>
    <dgm:cxn modelId="{8788E5A1-47DD-44AF-93A7-C31A59F03A73}" type="presParOf" srcId="{0E977303-522E-4B96-9FAB-BB6196841EFA}" destId="{8C1AAD19-1C83-4990-AEAE-0131118116F9}" srcOrd="0" destOrd="0" presId="urn:microsoft.com/office/officeart/2005/8/layout/vList2"/>
    <dgm:cxn modelId="{0ED60560-A037-43AD-A2B8-EF43C925F856}" type="presParOf" srcId="{0E977303-522E-4B96-9FAB-BB6196841EFA}" destId="{678EAD92-33D6-4A8B-A3E2-45EC80BDB14E}" srcOrd="1" destOrd="0" presId="urn:microsoft.com/office/officeart/2005/8/layout/vList2"/>
    <dgm:cxn modelId="{4C6C90DF-665D-4EFE-932F-9332D3AC8146}" type="presParOf" srcId="{0E977303-522E-4B96-9FAB-BB6196841EFA}" destId="{828819B9-30E9-4C62-B39B-5CD13C81F984}" srcOrd="2" destOrd="0" presId="urn:microsoft.com/office/officeart/2005/8/layout/vList2"/>
    <dgm:cxn modelId="{221086E8-F158-4701-9403-56B098D5B364}" type="presParOf" srcId="{0E977303-522E-4B96-9FAB-BB6196841EFA}" destId="{B2F87980-D56B-4915-8A17-58BCDA7FC47D}" srcOrd="3" destOrd="0" presId="urn:microsoft.com/office/officeart/2005/8/layout/vList2"/>
    <dgm:cxn modelId="{C6531F83-E8AF-4C53-B35E-FC187B113938}" type="presParOf" srcId="{0E977303-522E-4B96-9FAB-BB6196841EFA}" destId="{7158BF38-05F8-479E-B054-F722A33B566B}" srcOrd="4" destOrd="0" presId="urn:microsoft.com/office/officeart/2005/8/layout/vList2"/>
  </dgm:cxnLst>
  <dgm:bg/>
  <dgm:whole>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24EAFA-8625-4B20-8825-54EA0188D8EE}" type="doc">
      <dgm:prSet loTypeId="urn:microsoft.com/office/officeart/2005/8/layout/hierarchy2" loCatId="Inbox" qsTypeId="urn:microsoft.com/office/officeart/2005/8/quickstyle/simple4" qsCatId="simple" csTypeId="urn:microsoft.com/office/officeart/2005/8/colors/accent1_1" csCatId="accent1" phldr="1"/>
      <dgm:spPr/>
      <dgm:t>
        <a:bodyPr/>
        <a:lstStyle/>
        <a:p>
          <a:endParaRPr lang="en-US">
            <a:effectLst/>
          </a:endParaRPr>
        </a:p>
      </dgm:t>
    </dgm:pt>
    <dgm:pt modelId="{66A53883-15F2-45DA-AB4D-6EF2CD752768}" type="parTrans" cxnId="{4998BD78-5DE0-4E94-8C87-6BD3E3D11338}">
      <dgm:prSet/>
      <dgm:spPr/>
      <dgm:t>
        <a:bodyPr/>
        <a:lstStyle/>
        <a:p>
          <a:endParaRPr lang="en-US">
            <a:effectLst/>
          </a:endParaRPr>
        </a:p>
      </dgm:t>
    </dgm:pt>
    <dgm:pt modelId="{ECC65E47-319F-435D-9845-EABD2F37BE2B}">
      <dgm:prSet/>
      <dgm:spPr/>
      <dgm:t>
        <a:bodyPr/>
        <a:lstStyle/>
        <a:p>
          <a:pPr rtl="0"/>
          <a:r>
            <a:rPr lang="ru-RU" sz="1800" b="0" i="0" u="none" strike="noStrike" dirty="0" smtId="4294967295">
              <a:effectLst/>
              <a:highlight>
                <a:srgbClr val="000000">
                  <a:alpha val="0"/>
                </a:srgbClr>
              </a:highlight>
              <a:latin typeface="Century Gothic"/>
            </a:rPr>
            <a:t>Руководство УВКБ ООН: </a:t>
          </a:r>
          <a:r>
            <a:rPr lang="ru-RU" sz="1800" b="0" i="0" u="none" strike="noStrike" dirty="0" smtClean="0" smtId="4294967295">
              <a:effectLst/>
              <a:highlight>
                <a:srgbClr val="000000">
                  <a:alpha val="0"/>
                </a:srgbClr>
              </a:highlight>
              <a:latin typeface="Century Gothic"/>
            </a:rPr>
            <a:t>«понятие должно </a:t>
          </a:r>
          <a:r>
            <a:rPr lang="ru-RU" sz="1800" b="0" i="0" u="none" strike="noStrike" dirty="0" smtId="4294967295">
              <a:effectLst/>
              <a:highlight>
                <a:srgbClr val="000000">
                  <a:alpha val="0"/>
                </a:srgbClr>
              </a:highlight>
              <a:latin typeface="Century Gothic"/>
            </a:rPr>
            <a:t>рассматриваться в самом широком смысле, включая все виды этнических групп, именуемых </a:t>
          </a:r>
          <a:r>
            <a:rPr lang="ru-RU" sz="1800" b="0" i="0" u="none" strike="noStrike" dirty="0" smtClean="0" smtId="4294967295">
              <a:effectLst/>
              <a:highlight>
                <a:srgbClr val="000000">
                  <a:alpha val="0"/>
                </a:srgbClr>
              </a:highlight>
              <a:latin typeface="Century Gothic"/>
            </a:rPr>
            <a:t>«расами» </a:t>
          </a:r>
          <a:r>
            <a:rPr lang="ru-RU" sz="1800" b="0" i="0" u="none" strike="noStrike" dirty="0" smtId="4294967295">
              <a:effectLst/>
              <a:highlight>
                <a:srgbClr val="000000">
                  <a:alpha val="0"/>
                </a:srgbClr>
              </a:highlight>
              <a:latin typeface="Century Gothic"/>
            </a:rPr>
            <a:t>в общепринятом </a:t>
          </a:r>
          <a:r>
            <a:rPr lang="ru-RU" sz="1800" b="0" i="0" u="none" strike="noStrike" dirty="0" smtClean="0" smtId="4294967295">
              <a:effectLst/>
              <a:highlight>
                <a:srgbClr val="000000">
                  <a:alpha val="0"/>
                </a:srgbClr>
              </a:highlight>
              <a:latin typeface="Century Gothic"/>
            </a:rPr>
            <a:t>значении». </a:t>
          </a:r>
          <a:endParaRPr lang="ru-RU" sz="1800" b="0" i="0" u="none" strike="noStrike" dirty="0" smtId="4294967295">
            <a:effectLst/>
            <a:highlight>
              <a:srgbClr val="000000">
                <a:alpha val="0"/>
              </a:srgbClr>
            </a:highlight>
            <a:latin typeface="Century Gothic"/>
          </a:endParaRPr>
        </a:p>
      </dgm:t>
    </dgm:pt>
    <dgm:pt modelId="{412F946A-86FA-4AE3-8635-BFE3E56A8F7A}" type="sibTrans" cxnId="{4998BD78-5DE0-4E94-8C87-6BD3E3D11338}">
      <dgm:prSet/>
      <dgm:spPr/>
      <dgm:t>
        <a:bodyPr/>
        <a:lstStyle/>
        <a:p>
          <a:endParaRPr lang="en-US">
            <a:effectLst/>
          </a:endParaRPr>
        </a:p>
      </dgm:t>
    </dgm:pt>
    <dgm:pt modelId="{2F354143-32C8-4563-8A7D-EF2D31427528}" type="parTrans" cxnId="{060DAD97-CAC1-4205-9ED1-DF3C1B8EA018}">
      <dgm:prSet/>
      <dgm:spPr/>
      <dgm:t>
        <a:bodyPr/>
        <a:lstStyle/>
        <a:p>
          <a:endParaRPr lang="en-US">
            <a:effectLst/>
          </a:endParaRPr>
        </a:p>
      </dgm:t>
    </dgm:pt>
    <dgm:pt modelId="{EF96F3C8-994B-4432-B736-398B03627F10}">
      <dgm:prSet/>
      <dgm:spPr/>
      <dgm:t>
        <a:bodyPr/>
        <a:lstStyle/>
        <a:p>
          <a:pPr rtl="0"/>
          <a:r>
            <a:rPr lang="ru-RU" sz="1800" b="0" i="0" u="none" strike="noStrike" dirty="0" smtId="4294967295">
              <a:effectLst/>
              <a:highlight>
                <a:srgbClr val="000000">
                  <a:alpha val="0"/>
                </a:srgbClr>
              </a:highlight>
              <a:latin typeface="Century Gothic"/>
            </a:rPr>
            <a:t>В Великобритании заявления на таком основании </a:t>
          </a:r>
          <a:r>
            <a:rPr lang="ru-RU" sz="1800" b="0" i="0" u="none" strike="noStrike" dirty="0" smtClean="0" smtId="4294967295">
              <a:effectLst/>
              <a:highlight>
                <a:srgbClr val="000000">
                  <a:alpha val="0"/>
                </a:srgbClr>
              </a:highlight>
              <a:latin typeface="Century Gothic"/>
            </a:rPr>
            <a:t>подают </a:t>
          </a:r>
          <a:r>
            <a:rPr lang="ru-RU" sz="1800" b="0" i="0" u="none" strike="noStrike" dirty="0" smtId="4294967295">
              <a:effectLst/>
              <a:highlight>
                <a:srgbClr val="000000">
                  <a:alpha val="0"/>
                </a:srgbClr>
              </a:highlight>
              <a:latin typeface="Century Gothic"/>
            </a:rPr>
            <a:t>в основном </a:t>
          </a:r>
          <a:r>
            <a:rPr lang="ru-RU" sz="1800" b="0" i="0" u="none" strike="noStrike" dirty="0" smtClean="0" smtId="4294967295">
              <a:effectLst/>
              <a:highlight>
                <a:srgbClr val="000000">
                  <a:alpha val="0"/>
                </a:srgbClr>
              </a:highlight>
              <a:latin typeface="Century Gothic"/>
            </a:rPr>
            <a:t>курды </a:t>
          </a:r>
          <a:r>
            <a:rPr lang="ru-RU" sz="1800" b="0" i="0" u="none" strike="noStrike" dirty="0" smtId="4294967295">
              <a:effectLst/>
              <a:highlight>
                <a:srgbClr val="000000">
                  <a:alpha val="0"/>
                </a:srgbClr>
              </a:highlight>
              <a:latin typeface="Century Gothic"/>
            </a:rPr>
            <a:t>из Ирака, Ирана, Турции или Сирии; </a:t>
          </a:r>
          <a:r>
            <a:rPr lang="ru-RU" sz="1800" b="0" i="0" u="none" strike="noStrike" dirty="0" smtClean="0" smtId="4294967295">
              <a:effectLst/>
              <a:highlight>
                <a:srgbClr val="000000">
                  <a:alpha val="0"/>
                </a:srgbClr>
              </a:highlight>
              <a:latin typeface="Century Gothic"/>
            </a:rPr>
            <a:t>выходцы из </a:t>
          </a:r>
          <a:r>
            <a:rPr lang="ru-RU" sz="1800" b="0" i="0" u="none" strike="noStrike" dirty="0" smtId="4294967295">
              <a:effectLst/>
              <a:highlight>
                <a:srgbClr val="000000">
                  <a:alpha val="0"/>
                </a:srgbClr>
              </a:highlight>
              <a:latin typeface="Century Gothic"/>
            </a:rPr>
            <a:t>племен, образующих этническое меньшинство в Сомали, таких как </a:t>
          </a:r>
          <a:r>
            <a:rPr lang="ru-RU" sz="1800" b="0" i="0" u="none" strike="noStrike" dirty="0" err="1" smtId="4294967295">
              <a:effectLst/>
              <a:highlight>
                <a:srgbClr val="000000">
                  <a:alpha val="0"/>
                </a:srgbClr>
              </a:highlight>
              <a:latin typeface="Century Gothic"/>
            </a:rPr>
            <a:t>Баджуни</a:t>
          </a:r>
          <a:r>
            <a:rPr lang="ru-RU" sz="1800" b="0" i="0" u="none" strike="noStrike" dirty="0" smtId="4294967295">
              <a:effectLst/>
              <a:highlight>
                <a:srgbClr val="000000">
                  <a:alpha val="0"/>
                </a:srgbClr>
              </a:highlight>
              <a:latin typeface="Century Gothic"/>
            </a:rPr>
            <a:t>; и </a:t>
          </a:r>
          <a:r>
            <a:rPr lang="ru-RU" sz="1800" b="0" i="0" u="none" strike="noStrike" dirty="0" smtClean="0" smtId="4294967295">
              <a:effectLst/>
              <a:highlight>
                <a:srgbClr val="000000">
                  <a:alpha val="0"/>
                </a:srgbClr>
              </a:highlight>
              <a:latin typeface="Century Gothic"/>
            </a:rPr>
            <a:t>выходцы </a:t>
          </a:r>
          <a:r>
            <a:rPr lang="ru-RU" sz="1800" b="0" i="0" u="none" strike="noStrike" dirty="0" smtId="4294967295">
              <a:effectLst/>
              <a:highlight>
                <a:srgbClr val="000000">
                  <a:alpha val="0"/>
                </a:srgbClr>
              </a:highlight>
              <a:latin typeface="Century Gothic"/>
            </a:rPr>
            <a:t>из неарабских племен </a:t>
          </a:r>
          <a:r>
            <a:rPr lang="ru-RU" sz="1800" b="0" i="0" u="none" strike="noStrike" dirty="0" err="1" smtId="4294967295">
              <a:effectLst/>
              <a:highlight>
                <a:srgbClr val="000000">
                  <a:alpha val="0"/>
                </a:srgbClr>
              </a:highlight>
              <a:latin typeface="Century Gothic"/>
            </a:rPr>
            <a:t>Дарфура</a:t>
          </a:r>
          <a:r>
            <a:rPr lang="ru-RU" sz="1800" b="0" i="0" u="none" strike="noStrike" dirty="0" smtId="4294967295">
              <a:effectLst/>
              <a:highlight>
                <a:srgbClr val="000000">
                  <a:alpha val="0"/>
                </a:srgbClr>
              </a:highlight>
              <a:latin typeface="Century Gothic"/>
            </a:rPr>
            <a:t> в Судане, таких как </a:t>
          </a:r>
          <a:r>
            <a:rPr lang="ru-RU" sz="1800" b="0" i="0" u="none" strike="noStrike" dirty="0" err="1" smtId="4294967295">
              <a:effectLst/>
              <a:highlight>
                <a:srgbClr val="000000">
                  <a:alpha val="0"/>
                </a:srgbClr>
              </a:highlight>
              <a:latin typeface="Century Gothic"/>
            </a:rPr>
            <a:t>Барго</a:t>
          </a:r>
          <a:r>
            <a:rPr lang="ru-RU" sz="1800" b="0" i="0" u="none" strike="noStrike" dirty="0" smtId="4294967295">
              <a:effectLst/>
              <a:highlight>
                <a:srgbClr val="000000">
                  <a:alpha val="0"/>
                </a:srgbClr>
              </a:highlight>
              <a:latin typeface="Century Gothic"/>
            </a:rPr>
            <a:t>.</a:t>
          </a:r>
        </a:p>
      </dgm:t>
    </dgm:pt>
    <dgm:pt modelId="{94D228D4-A795-43F7-816C-02A45D000AA5}" type="sibTrans" cxnId="{060DAD97-CAC1-4205-9ED1-DF3C1B8EA018}">
      <dgm:prSet/>
      <dgm:spPr/>
      <dgm:t>
        <a:bodyPr/>
        <a:lstStyle/>
        <a:p>
          <a:endParaRPr lang="en-US">
            <a:effectLst/>
          </a:endParaRPr>
        </a:p>
      </dgm:t>
    </dgm:pt>
    <dgm:pt modelId="{D5E77D13-248E-4937-879E-09577AAEC611}" type="pres">
      <dgm:prSet presAssocID="{C924EAFA-8625-4B20-8825-54EA0188D8EE}" presName="diagram" presStyleCnt="0">
        <dgm:presLayoutVars>
          <dgm:chPref val="1"/>
          <dgm:dir/>
          <dgm:animOne val="branch"/>
          <dgm:animLvl val="lvl"/>
          <dgm:resizeHandles val="exact"/>
        </dgm:presLayoutVars>
      </dgm:prSet>
      <dgm:spPr/>
      <dgm:t>
        <a:bodyPr/>
        <a:lstStyle/>
        <a:p>
          <a:endParaRPr lang="en-GB">
            <a:effectLst/>
          </a:endParaRPr>
        </a:p>
      </dgm:t>
    </dgm:pt>
    <dgm:pt modelId="{DA3802D5-F467-4C4F-8AD7-57664F207949}" type="pres">
      <dgm:prSet presAssocID="{ECC65E47-319F-435D-9845-EABD2F37BE2B}" presName="root1" presStyleCnt="0"/>
      <dgm:spPr/>
      <dgm:t>
        <a:bodyPr/>
        <a:lstStyle/>
        <a:p>
          <a:endParaRPr/>
        </a:p>
      </dgm:t>
    </dgm:pt>
    <dgm:pt modelId="{4CEF21C2-2A59-4AC8-A2A2-68749EF836CA}" type="pres">
      <dgm:prSet presAssocID="{ECC65E47-319F-435D-9845-EABD2F37BE2B}" presName="LevelOneTextNode" presStyleLbl="node0" presStyleIdx="0" presStyleCnt="2" custScaleX="152829">
        <dgm:presLayoutVars>
          <dgm:chPref val="3"/>
        </dgm:presLayoutVars>
      </dgm:prSet>
      <dgm:spPr/>
      <dgm:t>
        <a:bodyPr/>
        <a:lstStyle/>
        <a:p>
          <a:endParaRPr lang="en-GB">
            <a:effectLst/>
          </a:endParaRPr>
        </a:p>
      </dgm:t>
    </dgm:pt>
    <dgm:pt modelId="{AC273320-3C65-4D14-ADEC-E16BED500423}" type="pres">
      <dgm:prSet presAssocID="{ECC65E47-319F-435D-9845-EABD2F37BE2B}" presName="level2hierChild" presStyleCnt="0"/>
      <dgm:spPr/>
      <dgm:t>
        <a:bodyPr/>
        <a:lstStyle/>
        <a:p>
          <a:endParaRPr/>
        </a:p>
      </dgm:t>
    </dgm:pt>
    <dgm:pt modelId="{F35E3F12-0A62-4B0E-8EB6-496029278EA7}" type="pres">
      <dgm:prSet presAssocID="{EF96F3C8-994B-4432-B736-398B03627F10}" presName="root1" presStyleCnt="0"/>
      <dgm:spPr/>
      <dgm:t>
        <a:bodyPr/>
        <a:lstStyle/>
        <a:p>
          <a:endParaRPr/>
        </a:p>
      </dgm:t>
    </dgm:pt>
    <dgm:pt modelId="{9EB03CE4-C0E3-4932-A12F-DA4CCF6B124B}" type="pres">
      <dgm:prSet presAssocID="{EF96F3C8-994B-4432-B736-398B03627F10}" presName="LevelOneTextNode" presStyleLbl="node0" presStyleIdx="1" presStyleCnt="2" custScaleX="152829">
        <dgm:presLayoutVars>
          <dgm:chPref val="3"/>
        </dgm:presLayoutVars>
      </dgm:prSet>
      <dgm:spPr/>
      <dgm:t>
        <a:bodyPr/>
        <a:lstStyle/>
        <a:p>
          <a:endParaRPr lang="en-GB">
            <a:effectLst/>
          </a:endParaRPr>
        </a:p>
      </dgm:t>
    </dgm:pt>
    <dgm:pt modelId="{6D7496D0-00E1-4A31-9D0D-A66FCFFBA557}" type="pres">
      <dgm:prSet presAssocID="{EF96F3C8-994B-4432-B736-398B03627F10}" presName="level2hierChild" presStyleCnt="0"/>
      <dgm:spPr/>
      <dgm:t>
        <a:bodyPr/>
        <a:lstStyle/>
        <a:p>
          <a:endParaRPr/>
        </a:p>
      </dgm:t>
    </dgm:pt>
  </dgm:ptLst>
  <dgm:cxnLst>
    <dgm:cxn modelId="{A2F97EDB-9777-4836-98E8-7A6C6AC579EC}" type="presOf" srcId="{C924EAFA-8625-4B20-8825-54EA0188D8EE}" destId="{D5E77D13-248E-4937-879E-09577AAEC611}" srcOrd="0" destOrd="0" presId="urn:microsoft.com/office/officeart/2005/8/layout/hierarchy2"/>
    <dgm:cxn modelId="{0BDDA0C8-AA10-4B1A-910E-B4FFE99734A9}" type="presOf" srcId="{ECC65E47-319F-435D-9845-EABD2F37BE2B}" destId="{4CEF21C2-2A59-4AC8-A2A2-68749EF836CA}" srcOrd="0" destOrd="0" presId="urn:microsoft.com/office/officeart/2005/8/layout/hierarchy2"/>
    <dgm:cxn modelId="{4D93DDE1-622B-4B96-904C-A277A08B2E33}" type="presOf" srcId="{EF96F3C8-994B-4432-B736-398B03627F10}" destId="{9EB03CE4-C0E3-4932-A12F-DA4CCF6B124B}" srcOrd="0" destOrd="0" presId="urn:microsoft.com/office/officeart/2005/8/layout/hierarchy2"/>
    <dgm:cxn modelId="{060DAD97-CAC1-4205-9ED1-DF3C1B8EA018}" srcId="{C924EAFA-8625-4B20-8825-54EA0188D8EE}" destId="{EF96F3C8-994B-4432-B736-398B03627F10}" srcOrd="1" destOrd="0" parTransId="{2F354143-32C8-4563-8A7D-EF2D31427528}" sibTransId="{94D228D4-A795-43F7-816C-02A45D000AA5}"/>
    <dgm:cxn modelId="{4998BD78-5DE0-4E94-8C87-6BD3E3D11338}" srcId="{C924EAFA-8625-4B20-8825-54EA0188D8EE}" destId="{ECC65E47-319F-435D-9845-EABD2F37BE2B}" srcOrd="0" destOrd="0" parTransId="{66A53883-15F2-45DA-AB4D-6EF2CD752768}" sibTransId="{412F946A-86FA-4AE3-8635-BFE3E56A8F7A}"/>
    <dgm:cxn modelId="{0050E8E2-EFE0-4872-9C0D-ED361BF60BF3}" type="presParOf" srcId="{D5E77D13-248E-4937-879E-09577AAEC611}" destId="{DA3802D5-F467-4C4F-8AD7-57664F207949}" srcOrd="0" destOrd="0" presId="urn:microsoft.com/office/officeart/2005/8/layout/hierarchy2"/>
    <dgm:cxn modelId="{EDA04568-8056-4948-9EE5-47516145C37D}" type="presParOf" srcId="{DA3802D5-F467-4C4F-8AD7-57664F207949}" destId="{4CEF21C2-2A59-4AC8-A2A2-68749EF836CA}" srcOrd="0" destOrd="0" presId="urn:microsoft.com/office/officeart/2005/8/layout/hierarchy2"/>
    <dgm:cxn modelId="{058A9BB1-35C6-4FE2-ADE9-6AA309BF1434}" type="presParOf" srcId="{DA3802D5-F467-4C4F-8AD7-57664F207949}" destId="{AC273320-3C65-4D14-ADEC-E16BED500423}" srcOrd="1" destOrd="0" presId="urn:microsoft.com/office/officeart/2005/8/layout/hierarchy2"/>
    <dgm:cxn modelId="{F072CCD3-DBD5-4A6D-85D2-17634ECBB6D1}" type="presParOf" srcId="{D5E77D13-248E-4937-879E-09577AAEC611}" destId="{F35E3F12-0A62-4B0E-8EB6-496029278EA7}" srcOrd="1" destOrd="0" presId="urn:microsoft.com/office/officeart/2005/8/layout/hierarchy2"/>
    <dgm:cxn modelId="{FBE06D22-D79C-43B9-BC5E-126A5A792698}" type="presParOf" srcId="{F35E3F12-0A62-4B0E-8EB6-496029278EA7}" destId="{9EB03CE4-C0E3-4932-A12F-DA4CCF6B124B}" srcOrd="0" destOrd="0" presId="urn:microsoft.com/office/officeart/2005/8/layout/hierarchy2"/>
    <dgm:cxn modelId="{2102CF79-5E33-481E-A759-7E56F81EF70A}" type="presParOf" srcId="{F35E3F12-0A62-4B0E-8EB6-496029278EA7}" destId="{6D7496D0-00E1-4A31-9D0D-A66FCFFBA557}" srcOrd="1" destOrd="0" presId="urn:microsoft.com/office/officeart/2005/8/layout/hierarchy2"/>
  </dgm:cxnLst>
  <dgm:bg/>
  <dgm:whole>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24EAFA-8625-4B20-8825-54EA0188D8EE}" type="doc">
      <dgm:prSet loTypeId="urn:microsoft.com/office/officeart/2005/8/layout/hierarchy2" loCatId="Inbox" qsTypeId="urn:microsoft.com/office/officeart/2005/8/quickstyle/simple4" qsCatId="simple" csTypeId="urn:microsoft.com/office/officeart/2005/8/colors/accent1_1" csCatId="accent1" phldr="1"/>
      <dgm:spPr/>
      <dgm:t>
        <a:bodyPr/>
        <a:lstStyle/>
        <a:p>
          <a:endParaRPr lang="en-US">
            <a:effectLst/>
          </a:endParaRPr>
        </a:p>
      </dgm:t>
    </dgm:pt>
    <dgm:pt modelId="{FD0D7D7D-836B-46DB-9B19-076D585BC366}" type="parTrans" cxnId="{30E11DF2-6964-43FF-9FE3-103DCD34AFC3}">
      <dgm:prSet/>
      <dgm:spPr/>
      <dgm:t>
        <a:bodyPr/>
        <a:lstStyle/>
        <a:p>
          <a:endParaRPr lang="en-US">
            <a:effectLst/>
          </a:endParaRPr>
        </a:p>
      </dgm:t>
    </dgm:pt>
    <dgm:pt modelId="{4160EC02-1FEC-44F4-BDFE-F741D35BDFB6}">
      <dgm:prSet/>
      <dgm:spPr/>
      <dgm:t>
        <a:bodyPr/>
        <a:lstStyle/>
        <a:p>
          <a:pPr algn="just" rtl="0"/>
          <a:r>
            <a:rPr lang="ru-RU" sz="1800" b="0" i="0" u="none" strike="noStrike" dirty="0" smtClean="0" smtId="4294967295">
              <a:effectLst/>
              <a:highlight>
                <a:srgbClr val="000000">
                  <a:alpha val="0"/>
                </a:srgbClr>
              </a:highlight>
              <a:latin typeface="Century Gothic"/>
            </a:rPr>
            <a:t>Всеобщая декларация прав человека и </a:t>
          </a:r>
          <a:r>
            <a:rPr lang="ru-RU" sz="1800" b="0" i="0" u="none" strike="noStrike" dirty="0" smtId="4294967295">
              <a:effectLst/>
              <a:highlight>
                <a:srgbClr val="000000">
                  <a:alpha val="0"/>
                </a:srgbClr>
              </a:highlight>
              <a:latin typeface="Century Gothic"/>
            </a:rPr>
            <a:t>Пакт о правах </a:t>
          </a:r>
          <a:r>
            <a:rPr lang="ru-RU" sz="1800" b="0" i="0" u="none" strike="noStrike" dirty="0" smtClean="0" smtId="4294967295">
              <a:effectLst/>
              <a:highlight>
                <a:srgbClr val="000000">
                  <a:alpha val="0"/>
                </a:srgbClr>
              </a:highlight>
              <a:latin typeface="Century Gothic"/>
            </a:rPr>
            <a:t>человека </a:t>
          </a:r>
          <a:r>
            <a:rPr lang="ru-RU" sz="1800" b="0" i="0" u="none" strike="noStrike" dirty="0" smtId="4294967295">
              <a:effectLst/>
              <a:highlight>
                <a:srgbClr val="000000">
                  <a:alpha val="0"/>
                </a:srgbClr>
              </a:highlight>
              <a:latin typeface="Century Gothic"/>
            </a:rPr>
            <a:t>провозглашают право на свободу мысли, совести и религии, которое включает в себя свободу менять свою религию и исповедовать ее публичным или частным порядком, в учении, богослужении и отправлении культа и обрядов.</a:t>
          </a:r>
        </a:p>
      </dgm:t>
    </dgm:pt>
    <dgm:pt modelId="{4A499A03-3BB8-45E1-929C-2AAE156ACBFE}" type="sibTrans" cxnId="{30E11DF2-6964-43FF-9FE3-103DCD34AFC3}">
      <dgm:prSet/>
      <dgm:spPr/>
      <dgm:t>
        <a:bodyPr/>
        <a:lstStyle/>
        <a:p>
          <a:endParaRPr lang="en-US">
            <a:effectLst/>
          </a:endParaRPr>
        </a:p>
      </dgm:t>
    </dgm:pt>
    <dgm:pt modelId="{F72D59D6-90EC-4561-B041-A2F1FD46893E}" type="parTrans" cxnId="{4CBA2596-00A7-4F24-952A-FA5EE51F4111}">
      <dgm:prSet/>
      <dgm:spPr/>
      <dgm:t>
        <a:bodyPr/>
        <a:lstStyle/>
        <a:p>
          <a:endParaRPr lang="en-US">
            <a:effectLst/>
          </a:endParaRPr>
        </a:p>
      </dgm:t>
    </dgm:pt>
    <dgm:pt modelId="{7F00C095-90D3-4693-8DFB-26BFDE85384E}">
      <dgm:prSet/>
      <dgm:spPr/>
      <dgm:t>
        <a:bodyPr/>
        <a:lstStyle/>
        <a:p>
          <a:pPr algn="just" rtl="0"/>
          <a:r>
            <a:rPr lang="ru-RU" sz="1800" b="0" i="0" u="none" strike="noStrike" dirty="0" smtId="4294967295">
              <a:effectLst/>
              <a:highlight>
                <a:srgbClr val="000000">
                  <a:alpha val="0"/>
                </a:srgbClr>
              </a:highlight>
              <a:latin typeface="Century Gothic"/>
            </a:rPr>
            <a:t>Вызывают интерес ряд </a:t>
          </a:r>
          <a:r>
            <a:rPr lang="ru-RU" sz="1800" b="0" i="0" u="none" strike="noStrike" dirty="0" smtClean="0" smtId="4294967295">
              <a:effectLst/>
              <a:highlight>
                <a:srgbClr val="000000">
                  <a:alpha val="0"/>
                </a:srgbClr>
              </a:highlight>
              <a:latin typeface="Century Gothic"/>
            </a:rPr>
            <a:t>рассматриваемых в Великобритании дел, </a:t>
          </a:r>
          <a:r>
            <a:rPr lang="ru-RU" sz="1800" b="0" i="0" u="none" strike="noStrike" dirty="0" smtId="4294967295">
              <a:effectLst/>
              <a:highlight>
                <a:srgbClr val="000000">
                  <a:alpha val="0"/>
                </a:srgbClr>
              </a:highlight>
              <a:latin typeface="Century Gothic"/>
            </a:rPr>
            <a:t>основанных на праве человека не исповедовать какую-либо религию, которое также подпадает под эту категорию.</a:t>
          </a:r>
        </a:p>
      </dgm:t>
    </dgm:pt>
    <dgm:pt modelId="{24CD7EC6-4768-4242-8901-890EBC876614}" type="sibTrans" cxnId="{4CBA2596-00A7-4F24-952A-FA5EE51F4111}">
      <dgm:prSet/>
      <dgm:spPr/>
      <dgm:t>
        <a:bodyPr/>
        <a:lstStyle/>
        <a:p>
          <a:endParaRPr lang="en-US">
            <a:effectLst/>
          </a:endParaRPr>
        </a:p>
      </dgm:t>
    </dgm:pt>
    <dgm:pt modelId="{D5E77D13-248E-4937-879E-09577AAEC611}" type="pres">
      <dgm:prSet presAssocID="{C924EAFA-8625-4B20-8825-54EA0188D8EE}" presName="diagram" presStyleCnt="0">
        <dgm:presLayoutVars>
          <dgm:chPref val="1"/>
          <dgm:dir/>
          <dgm:animOne val="branch"/>
          <dgm:animLvl val="lvl"/>
          <dgm:resizeHandles val="exact"/>
        </dgm:presLayoutVars>
      </dgm:prSet>
      <dgm:spPr/>
      <dgm:t>
        <a:bodyPr/>
        <a:lstStyle/>
        <a:p>
          <a:endParaRPr lang="en-GB">
            <a:effectLst/>
          </a:endParaRPr>
        </a:p>
      </dgm:t>
    </dgm:pt>
    <dgm:pt modelId="{06124C71-C0F7-42D7-89EF-19FAB0BB91D1}" type="pres">
      <dgm:prSet presAssocID="{4160EC02-1FEC-44F4-BDFE-F741D35BDFB6}" presName="root1" presStyleCnt="0"/>
      <dgm:spPr/>
      <dgm:t>
        <a:bodyPr/>
        <a:lstStyle/>
        <a:p>
          <a:endParaRPr/>
        </a:p>
      </dgm:t>
    </dgm:pt>
    <dgm:pt modelId="{81D31A6F-A196-455E-9DA7-8AAE740DDD86}" type="pres">
      <dgm:prSet presAssocID="{4160EC02-1FEC-44F4-BDFE-F741D35BDFB6}" presName="LevelOneTextNode" presStyleLbl="node0" presStyleIdx="0" presStyleCnt="2" custScaleX="152829">
        <dgm:presLayoutVars>
          <dgm:chPref val="3"/>
        </dgm:presLayoutVars>
      </dgm:prSet>
      <dgm:spPr/>
      <dgm:t>
        <a:bodyPr/>
        <a:lstStyle/>
        <a:p>
          <a:endParaRPr lang="en-GB">
            <a:effectLst/>
          </a:endParaRPr>
        </a:p>
      </dgm:t>
    </dgm:pt>
    <dgm:pt modelId="{DA6A9569-3037-4237-A9B0-64144EB83959}" type="pres">
      <dgm:prSet presAssocID="{4160EC02-1FEC-44F4-BDFE-F741D35BDFB6}" presName="level2hierChild" presStyleCnt="0"/>
      <dgm:spPr/>
      <dgm:t>
        <a:bodyPr/>
        <a:lstStyle/>
        <a:p>
          <a:endParaRPr/>
        </a:p>
      </dgm:t>
    </dgm:pt>
    <dgm:pt modelId="{D83311C2-B9DB-4D50-B0E4-D19CEED91FF1}" type="pres">
      <dgm:prSet presAssocID="{7F00C095-90D3-4693-8DFB-26BFDE85384E}" presName="root1" presStyleCnt="0"/>
      <dgm:spPr/>
      <dgm:t>
        <a:bodyPr/>
        <a:lstStyle/>
        <a:p>
          <a:endParaRPr/>
        </a:p>
      </dgm:t>
    </dgm:pt>
    <dgm:pt modelId="{9BC2481C-C294-4994-A5FA-7644EA1FA842}" type="pres">
      <dgm:prSet presAssocID="{7F00C095-90D3-4693-8DFB-26BFDE85384E}" presName="LevelOneTextNode" presStyleLbl="node0" presStyleIdx="1" presStyleCnt="2" custScaleX="152415">
        <dgm:presLayoutVars>
          <dgm:chPref val="3"/>
        </dgm:presLayoutVars>
      </dgm:prSet>
      <dgm:spPr/>
      <dgm:t>
        <a:bodyPr/>
        <a:lstStyle/>
        <a:p>
          <a:endParaRPr lang="en-GB">
            <a:effectLst/>
          </a:endParaRPr>
        </a:p>
      </dgm:t>
    </dgm:pt>
    <dgm:pt modelId="{334F0B6B-0213-4AFB-BCBE-E73B4BB38F97}" type="pres">
      <dgm:prSet presAssocID="{7F00C095-90D3-4693-8DFB-26BFDE85384E}" presName="level2hierChild" presStyleCnt="0"/>
      <dgm:spPr/>
      <dgm:t>
        <a:bodyPr/>
        <a:lstStyle/>
        <a:p>
          <a:endParaRPr/>
        </a:p>
      </dgm:t>
    </dgm:pt>
  </dgm:ptLst>
  <dgm:cxnLst>
    <dgm:cxn modelId="{34F8BEE9-DB4E-4755-AB7B-557B75AA4047}" type="presOf" srcId="{4160EC02-1FEC-44F4-BDFE-F741D35BDFB6}" destId="{81D31A6F-A196-455E-9DA7-8AAE740DDD86}" srcOrd="0" destOrd="0" presId="urn:microsoft.com/office/officeart/2005/8/layout/hierarchy2"/>
    <dgm:cxn modelId="{30E11DF2-6964-43FF-9FE3-103DCD34AFC3}" srcId="{C924EAFA-8625-4B20-8825-54EA0188D8EE}" destId="{4160EC02-1FEC-44F4-BDFE-F741D35BDFB6}" srcOrd="0" destOrd="0" parTransId="{FD0D7D7D-836B-46DB-9B19-076D585BC366}" sibTransId="{4A499A03-3BB8-45E1-929C-2AAE156ACBFE}"/>
    <dgm:cxn modelId="{337D3532-06CB-4E5C-A82A-4F8506C4251B}" type="presOf" srcId="{C924EAFA-8625-4B20-8825-54EA0188D8EE}" destId="{D5E77D13-248E-4937-879E-09577AAEC611}" srcOrd="0" destOrd="0" presId="urn:microsoft.com/office/officeart/2005/8/layout/hierarchy2"/>
    <dgm:cxn modelId="{4CBA2596-00A7-4F24-952A-FA5EE51F4111}" srcId="{C924EAFA-8625-4B20-8825-54EA0188D8EE}" destId="{7F00C095-90D3-4693-8DFB-26BFDE85384E}" srcOrd="1" destOrd="0" parTransId="{F72D59D6-90EC-4561-B041-A2F1FD46893E}" sibTransId="{24CD7EC6-4768-4242-8901-890EBC876614}"/>
    <dgm:cxn modelId="{38D6AF3D-4BAC-4F84-A715-29C2D59A68FD}" type="presOf" srcId="{7F00C095-90D3-4693-8DFB-26BFDE85384E}" destId="{9BC2481C-C294-4994-A5FA-7644EA1FA842}" srcOrd="0" destOrd="0" presId="urn:microsoft.com/office/officeart/2005/8/layout/hierarchy2"/>
    <dgm:cxn modelId="{BD55D26D-96BA-4F35-9A40-63A52739E9E2}" type="presParOf" srcId="{D5E77D13-248E-4937-879E-09577AAEC611}" destId="{06124C71-C0F7-42D7-89EF-19FAB0BB91D1}" srcOrd="0" destOrd="0" presId="urn:microsoft.com/office/officeart/2005/8/layout/hierarchy2"/>
    <dgm:cxn modelId="{DDA996E9-2D76-4353-A306-8F7414387458}" type="presParOf" srcId="{06124C71-C0F7-42D7-89EF-19FAB0BB91D1}" destId="{81D31A6F-A196-455E-9DA7-8AAE740DDD86}" srcOrd="0" destOrd="0" presId="urn:microsoft.com/office/officeart/2005/8/layout/hierarchy2"/>
    <dgm:cxn modelId="{618DAA2A-D28B-41F4-9878-9E1F292F8940}" type="presParOf" srcId="{06124C71-C0F7-42D7-89EF-19FAB0BB91D1}" destId="{DA6A9569-3037-4237-A9B0-64144EB83959}" srcOrd="1" destOrd="0" presId="urn:microsoft.com/office/officeart/2005/8/layout/hierarchy2"/>
    <dgm:cxn modelId="{77095CEB-CEF4-4919-A017-242AE949A600}" type="presParOf" srcId="{D5E77D13-248E-4937-879E-09577AAEC611}" destId="{D83311C2-B9DB-4D50-B0E4-D19CEED91FF1}" srcOrd="1" destOrd="0" presId="urn:microsoft.com/office/officeart/2005/8/layout/hierarchy2"/>
    <dgm:cxn modelId="{8E74136A-4173-4C85-9B1D-12C92F48C68E}" type="presParOf" srcId="{D83311C2-B9DB-4D50-B0E4-D19CEED91FF1}" destId="{9BC2481C-C294-4994-A5FA-7644EA1FA842}" srcOrd="0" destOrd="0" presId="urn:microsoft.com/office/officeart/2005/8/layout/hierarchy2"/>
    <dgm:cxn modelId="{DF593AA6-4630-4B10-8666-08F621E9A623}" type="presParOf" srcId="{D83311C2-B9DB-4D50-B0E4-D19CEED91FF1}" destId="{334F0B6B-0213-4AFB-BCBE-E73B4BB38F97}" srcOrd="1" destOrd="0" presId="urn:microsoft.com/office/officeart/2005/8/layout/hierarchy2"/>
  </dgm:cxnLst>
  <dgm:bg/>
  <dgm:whole>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24EAFA-8625-4B20-8825-54EA0188D8EE}" type="doc">
      <dgm:prSet loTypeId="urn:microsoft.com/office/officeart/2005/8/layout/hierarchy2" loCatId="Inbox" qsTypeId="urn:microsoft.com/office/officeart/2005/8/quickstyle/simple4" qsCatId="simple" csTypeId="urn:microsoft.com/office/officeart/2005/8/colors/accent1_1" csCatId="accent1" phldr="1"/>
      <dgm:spPr/>
      <dgm:t>
        <a:bodyPr/>
        <a:lstStyle/>
        <a:p>
          <a:endParaRPr lang="en-US">
            <a:effectLst/>
          </a:endParaRPr>
        </a:p>
      </dgm:t>
    </dgm:pt>
    <dgm:pt modelId="{FD0D7D7D-836B-46DB-9B19-076D585BC366}" type="parTrans" cxnId="{D79E9DEC-5D4C-41A4-B354-861B0206B20B}">
      <dgm:prSet/>
      <dgm:spPr/>
      <dgm:t>
        <a:bodyPr/>
        <a:lstStyle/>
        <a:p>
          <a:endParaRPr lang="en-US">
            <a:effectLst/>
          </a:endParaRPr>
        </a:p>
      </dgm:t>
    </dgm:pt>
    <dgm:pt modelId="{4160EC02-1FEC-44F4-BDFE-F741D35BDFB6}">
      <dgm:prSet/>
      <dgm:spPr/>
      <dgm:t>
        <a:bodyPr/>
        <a:lstStyle/>
        <a:p>
          <a:pPr algn="just" rtl="0"/>
          <a:r>
            <a:rPr lang="ru-RU" sz="1800" b="0" i="0" u="none" strike="noStrike" dirty="0" smtId="4294967295">
              <a:effectLst/>
              <a:highlight>
                <a:srgbClr val="000000">
                  <a:alpha val="0"/>
                </a:srgbClr>
              </a:highlight>
              <a:latin typeface="Century Gothic"/>
            </a:rPr>
            <a:t>Руководство УВКБ ООН гласит: Понятие </a:t>
          </a:r>
          <a:r>
            <a:rPr lang="ru-RU" sz="1800" b="0" i="0" u="none" strike="noStrike" dirty="0" smtClean="0" smtId="4294967295">
              <a:effectLst/>
              <a:highlight>
                <a:srgbClr val="000000">
                  <a:alpha val="0"/>
                </a:srgbClr>
              </a:highlight>
              <a:latin typeface="Century Gothic"/>
            </a:rPr>
            <a:t>«национальность» </a:t>
          </a:r>
          <a:r>
            <a:rPr lang="ru-RU" sz="1800" b="0" i="0" u="none" strike="noStrike" dirty="0" smtId="4294967295">
              <a:effectLst/>
              <a:highlight>
                <a:srgbClr val="000000">
                  <a:alpha val="0"/>
                </a:srgbClr>
              </a:highlight>
              <a:latin typeface="Century Gothic"/>
            </a:rPr>
            <a:t>в данном контексте не должно пониматься лишь как </a:t>
          </a:r>
          <a:r>
            <a:rPr lang="ru-RU" sz="1800" b="0" i="0" u="none" strike="noStrike" dirty="0" smtClean="0" smtId="4294967295">
              <a:effectLst/>
              <a:highlight>
                <a:srgbClr val="000000">
                  <a:alpha val="0"/>
                </a:srgbClr>
              </a:highlight>
              <a:latin typeface="Century Gothic"/>
            </a:rPr>
            <a:t>«гражданство». </a:t>
          </a:r>
          <a:r>
            <a:rPr lang="ru-RU" sz="1800" b="0" i="0" u="none" strike="noStrike" dirty="0" smtId="4294967295">
              <a:effectLst/>
              <a:highlight>
                <a:srgbClr val="000000">
                  <a:alpha val="0"/>
                </a:srgbClr>
              </a:highlight>
              <a:latin typeface="Century Gothic"/>
            </a:rPr>
            <a:t>Оно включает в себя принадлежность к этнической или языковой группе и может иногда совпадать с понятием </a:t>
          </a:r>
          <a:r>
            <a:rPr lang="ru-RU" sz="1800" b="0" i="0" u="none" strike="noStrike" dirty="0" smtClean="0" smtId="4294967295">
              <a:effectLst/>
              <a:highlight>
                <a:srgbClr val="000000">
                  <a:alpha val="0"/>
                </a:srgbClr>
              </a:highlight>
              <a:latin typeface="Century Gothic"/>
            </a:rPr>
            <a:t>«раса».</a:t>
          </a:r>
          <a:endParaRPr lang="ru-RU" sz="1800" b="0" i="0" u="none" strike="noStrike" dirty="0" smtId="4294967295">
            <a:effectLst/>
            <a:highlight>
              <a:srgbClr val="000000">
                <a:alpha val="0"/>
              </a:srgbClr>
            </a:highlight>
            <a:latin typeface="Century Gothic"/>
          </a:endParaRPr>
        </a:p>
      </dgm:t>
    </dgm:pt>
    <dgm:pt modelId="{4A499A03-3BB8-45E1-929C-2AAE156ACBFE}" type="sibTrans" cxnId="{D79E9DEC-5D4C-41A4-B354-861B0206B20B}">
      <dgm:prSet/>
      <dgm:spPr/>
      <dgm:t>
        <a:bodyPr/>
        <a:lstStyle/>
        <a:p>
          <a:endParaRPr lang="en-US">
            <a:effectLst/>
          </a:endParaRPr>
        </a:p>
      </dgm:t>
    </dgm:pt>
    <dgm:pt modelId="{F72D59D6-90EC-4561-B041-A2F1FD46893E}" type="parTrans" cxnId="{7EFE310B-9D92-4978-81BA-A76581B35A25}">
      <dgm:prSet/>
      <dgm:spPr/>
      <dgm:t>
        <a:bodyPr/>
        <a:lstStyle/>
        <a:p>
          <a:endParaRPr lang="en-US">
            <a:effectLst/>
          </a:endParaRPr>
        </a:p>
      </dgm:t>
    </dgm:pt>
    <dgm:pt modelId="{7F00C095-90D3-4693-8DFB-26BFDE85384E}">
      <dgm:prSet/>
      <dgm:spPr/>
      <dgm:t>
        <a:bodyPr/>
        <a:lstStyle/>
        <a:p>
          <a:pPr algn="just" rtl="0"/>
          <a:r>
            <a:rPr lang="ru-RU" sz="1800" b="0" i="0" u="none" strike="noStrike" dirty="0" smtId="4294967295">
              <a:effectLst/>
              <a:highlight>
                <a:srgbClr val="000000">
                  <a:alpha val="0"/>
                </a:srgbClr>
              </a:highlight>
              <a:latin typeface="Century Gothic"/>
            </a:rPr>
            <a:t>В практике Великобритании примером служат заявления граждан Эфиопии и Эритреи, лишь один из родителей которых является выходцем из Эфиопии или Эритреи, и которые на этом основании подвергаются дискриминации и преследуются в своей </a:t>
          </a:r>
          <a:r>
            <a:rPr lang="ru-RU" sz="1800" b="0" i="0" u="none" strike="noStrike" dirty="0" smtClean="0" smtId="4294967295">
              <a:effectLst/>
              <a:highlight>
                <a:srgbClr val="000000">
                  <a:alpha val="0"/>
                </a:srgbClr>
              </a:highlight>
              <a:latin typeface="Century Gothic"/>
            </a:rPr>
            <a:t>стране</a:t>
          </a:r>
          <a:r>
            <a:rPr lang="ru-RU" sz="1800" b="0" i="0" u="none" strike="noStrike" dirty="0" smtId="4294967295">
              <a:effectLst/>
              <a:highlight>
                <a:srgbClr val="000000">
                  <a:alpha val="0"/>
                </a:srgbClr>
              </a:highlight>
              <a:latin typeface="Century Gothic"/>
            </a:rPr>
            <a:t>. </a:t>
          </a:r>
        </a:p>
      </dgm:t>
    </dgm:pt>
    <dgm:pt modelId="{24CD7EC6-4768-4242-8901-890EBC876614}" type="sibTrans" cxnId="{7EFE310B-9D92-4978-81BA-A76581B35A25}">
      <dgm:prSet/>
      <dgm:spPr/>
      <dgm:t>
        <a:bodyPr/>
        <a:lstStyle/>
        <a:p>
          <a:endParaRPr lang="en-US">
            <a:effectLst/>
          </a:endParaRPr>
        </a:p>
      </dgm:t>
    </dgm:pt>
    <dgm:pt modelId="{D5E77D13-248E-4937-879E-09577AAEC611}" type="pres">
      <dgm:prSet presAssocID="{C924EAFA-8625-4B20-8825-54EA0188D8EE}" presName="diagram" presStyleCnt="0">
        <dgm:presLayoutVars>
          <dgm:chPref val="1"/>
          <dgm:dir/>
          <dgm:animOne val="branch"/>
          <dgm:animLvl val="lvl"/>
          <dgm:resizeHandles val="exact"/>
        </dgm:presLayoutVars>
      </dgm:prSet>
      <dgm:spPr/>
      <dgm:t>
        <a:bodyPr/>
        <a:lstStyle/>
        <a:p>
          <a:endParaRPr lang="en-GB">
            <a:effectLst/>
          </a:endParaRPr>
        </a:p>
      </dgm:t>
    </dgm:pt>
    <dgm:pt modelId="{06124C71-C0F7-42D7-89EF-19FAB0BB91D1}" type="pres">
      <dgm:prSet presAssocID="{4160EC02-1FEC-44F4-BDFE-F741D35BDFB6}" presName="root1" presStyleCnt="0"/>
      <dgm:spPr/>
      <dgm:t>
        <a:bodyPr/>
        <a:lstStyle/>
        <a:p>
          <a:endParaRPr/>
        </a:p>
      </dgm:t>
    </dgm:pt>
    <dgm:pt modelId="{81D31A6F-A196-455E-9DA7-8AAE740DDD86}" type="pres">
      <dgm:prSet presAssocID="{4160EC02-1FEC-44F4-BDFE-F741D35BDFB6}" presName="LevelOneTextNode" presStyleLbl="node0" presStyleIdx="0" presStyleCnt="2" custScaleX="152829">
        <dgm:presLayoutVars>
          <dgm:chPref val="3"/>
        </dgm:presLayoutVars>
      </dgm:prSet>
      <dgm:spPr/>
      <dgm:t>
        <a:bodyPr/>
        <a:lstStyle/>
        <a:p>
          <a:endParaRPr lang="en-GB">
            <a:effectLst/>
          </a:endParaRPr>
        </a:p>
      </dgm:t>
    </dgm:pt>
    <dgm:pt modelId="{DA6A9569-3037-4237-A9B0-64144EB83959}" type="pres">
      <dgm:prSet presAssocID="{4160EC02-1FEC-44F4-BDFE-F741D35BDFB6}" presName="level2hierChild" presStyleCnt="0"/>
      <dgm:spPr/>
      <dgm:t>
        <a:bodyPr/>
        <a:lstStyle/>
        <a:p>
          <a:endParaRPr/>
        </a:p>
      </dgm:t>
    </dgm:pt>
    <dgm:pt modelId="{D83311C2-B9DB-4D50-B0E4-D19CEED91FF1}" type="pres">
      <dgm:prSet presAssocID="{7F00C095-90D3-4693-8DFB-26BFDE85384E}" presName="root1" presStyleCnt="0"/>
      <dgm:spPr/>
      <dgm:t>
        <a:bodyPr/>
        <a:lstStyle/>
        <a:p>
          <a:endParaRPr/>
        </a:p>
      </dgm:t>
    </dgm:pt>
    <dgm:pt modelId="{9BC2481C-C294-4994-A5FA-7644EA1FA842}" type="pres">
      <dgm:prSet presAssocID="{7F00C095-90D3-4693-8DFB-26BFDE85384E}" presName="LevelOneTextNode" presStyleLbl="node0" presStyleIdx="1" presStyleCnt="2" custScaleX="152415">
        <dgm:presLayoutVars>
          <dgm:chPref val="3"/>
        </dgm:presLayoutVars>
      </dgm:prSet>
      <dgm:spPr/>
      <dgm:t>
        <a:bodyPr/>
        <a:lstStyle/>
        <a:p>
          <a:endParaRPr lang="en-GB">
            <a:effectLst/>
          </a:endParaRPr>
        </a:p>
      </dgm:t>
    </dgm:pt>
    <dgm:pt modelId="{334F0B6B-0213-4AFB-BCBE-E73B4BB38F97}" type="pres">
      <dgm:prSet presAssocID="{7F00C095-90D3-4693-8DFB-26BFDE85384E}" presName="level2hierChild" presStyleCnt="0"/>
      <dgm:spPr/>
      <dgm:t>
        <a:bodyPr/>
        <a:lstStyle/>
        <a:p>
          <a:endParaRPr/>
        </a:p>
      </dgm:t>
    </dgm:pt>
  </dgm:ptLst>
  <dgm:cxnLst>
    <dgm:cxn modelId="{DC272684-86A7-43ED-BA6F-7AB1A29940FF}" type="presOf" srcId="{7F00C095-90D3-4693-8DFB-26BFDE85384E}" destId="{9BC2481C-C294-4994-A5FA-7644EA1FA842}" srcOrd="0" destOrd="0" presId="urn:microsoft.com/office/officeart/2005/8/layout/hierarchy2"/>
    <dgm:cxn modelId="{D79E9DEC-5D4C-41A4-B354-861B0206B20B}" srcId="{C924EAFA-8625-4B20-8825-54EA0188D8EE}" destId="{4160EC02-1FEC-44F4-BDFE-F741D35BDFB6}" srcOrd="0" destOrd="0" parTransId="{FD0D7D7D-836B-46DB-9B19-076D585BC366}" sibTransId="{4A499A03-3BB8-45E1-929C-2AAE156ACBFE}"/>
    <dgm:cxn modelId="{B20884FF-1010-4B96-8DB5-BBE7F58BB675}" type="presOf" srcId="{C924EAFA-8625-4B20-8825-54EA0188D8EE}" destId="{D5E77D13-248E-4937-879E-09577AAEC611}" srcOrd="0" destOrd="0" presId="urn:microsoft.com/office/officeart/2005/8/layout/hierarchy2"/>
    <dgm:cxn modelId="{7EFE310B-9D92-4978-81BA-A76581B35A25}" srcId="{C924EAFA-8625-4B20-8825-54EA0188D8EE}" destId="{7F00C095-90D3-4693-8DFB-26BFDE85384E}" srcOrd="1" destOrd="0" parTransId="{F72D59D6-90EC-4561-B041-A2F1FD46893E}" sibTransId="{24CD7EC6-4768-4242-8901-890EBC876614}"/>
    <dgm:cxn modelId="{CCFCC057-1E41-4C48-A9AB-310B7C3F7E3F}" type="presOf" srcId="{4160EC02-1FEC-44F4-BDFE-F741D35BDFB6}" destId="{81D31A6F-A196-455E-9DA7-8AAE740DDD86}" srcOrd="0" destOrd="0" presId="urn:microsoft.com/office/officeart/2005/8/layout/hierarchy2"/>
    <dgm:cxn modelId="{1CB35CDA-E9D8-4B83-BCDB-57859BF0A15A}" type="presParOf" srcId="{D5E77D13-248E-4937-879E-09577AAEC611}" destId="{06124C71-C0F7-42D7-89EF-19FAB0BB91D1}" srcOrd="0" destOrd="0" presId="urn:microsoft.com/office/officeart/2005/8/layout/hierarchy2"/>
    <dgm:cxn modelId="{F215FF8E-43C9-46AB-A509-853853A4039B}" type="presParOf" srcId="{06124C71-C0F7-42D7-89EF-19FAB0BB91D1}" destId="{81D31A6F-A196-455E-9DA7-8AAE740DDD86}" srcOrd="0" destOrd="0" presId="urn:microsoft.com/office/officeart/2005/8/layout/hierarchy2"/>
    <dgm:cxn modelId="{DE1ECAE3-B15C-4DA8-BC3C-0FDC3DC7FD44}" type="presParOf" srcId="{06124C71-C0F7-42D7-89EF-19FAB0BB91D1}" destId="{DA6A9569-3037-4237-A9B0-64144EB83959}" srcOrd="1" destOrd="0" presId="urn:microsoft.com/office/officeart/2005/8/layout/hierarchy2"/>
    <dgm:cxn modelId="{780AC5B9-494D-4376-8DBD-5E1C9EDDC967}" type="presParOf" srcId="{D5E77D13-248E-4937-879E-09577AAEC611}" destId="{D83311C2-B9DB-4D50-B0E4-D19CEED91FF1}" srcOrd="1" destOrd="0" presId="urn:microsoft.com/office/officeart/2005/8/layout/hierarchy2"/>
    <dgm:cxn modelId="{0C76FE2E-FFD4-40AF-8168-E769F4DB2166}" type="presParOf" srcId="{D83311C2-B9DB-4D50-B0E4-D19CEED91FF1}" destId="{9BC2481C-C294-4994-A5FA-7644EA1FA842}" srcOrd="0" destOrd="0" presId="urn:microsoft.com/office/officeart/2005/8/layout/hierarchy2"/>
    <dgm:cxn modelId="{0FEC5622-46FF-4270-AABC-59B6B548538C}" type="presParOf" srcId="{D83311C2-B9DB-4D50-B0E4-D19CEED91FF1}" destId="{334F0B6B-0213-4AFB-BCBE-E73B4BB38F97}" srcOrd="1" destOrd="0" presId="urn:microsoft.com/office/officeart/2005/8/layout/hierarchy2"/>
  </dgm:cxnLst>
  <dgm:bg/>
  <dgm:whole>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24EAFA-8625-4B20-8825-54EA0188D8EE}" type="doc">
      <dgm:prSet loTypeId="urn:microsoft.com/office/officeart/2005/8/layout/hierarchy2" loCatId="Inbox" qsTypeId="urn:microsoft.com/office/officeart/2005/8/quickstyle/simple4" qsCatId="simple" csTypeId="urn:microsoft.com/office/officeart/2005/8/colors/accent1_1" csCatId="accent1" phldr="1"/>
      <dgm:spPr/>
      <dgm:t>
        <a:bodyPr/>
        <a:lstStyle/>
        <a:p>
          <a:endParaRPr lang="en-US">
            <a:effectLst/>
          </a:endParaRPr>
        </a:p>
      </dgm:t>
    </dgm:pt>
    <dgm:pt modelId="{FD0D7D7D-836B-46DB-9B19-076D585BC366}" type="parTrans" cxnId="{882EF73F-7BB6-447B-83B0-85C926251FFB}">
      <dgm:prSet/>
      <dgm:spPr/>
      <dgm:t>
        <a:bodyPr/>
        <a:lstStyle/>
        <a:p>
          <a:endParaRPr lang="en-US">
            <a:effectLst/>
          </a:endParaRPr>
        </a:p>
      </dgm:t>
    </dgm:pt>
    <dgm:pt modelId="{4160EC02-1FEC-44F4-BDFE-F741D35BDFB6}">
      <dgm:prSet/>
      <dgm:spPr/>
      <dgm:t>
        <a:bodyPr/>
        <a:lstStyle/>
        <a:p>
          <a:pPr algn="just" rtl="0"/>
          <a:r>
            <a:rPr lang="ru-RU" sz="1800" b="0" i="0" u="none" strike="noStrike" dirty="0" smtId="4294967295">
              <a:effectLst/>
              <a:highlight>
                <a:srgbClr val="000000">
                  <a:alpha val="0"/>
                </a:srgbClr>
              </a:highlight>
              <a:latin typeface="Century Gothic"/>
            </a:rPr>
            <a:t>В </a:t>
          </a:r>
          <a:r>
            <a:rPr lang="ru-RU" sz="1800" b="0" i="0" u="none" strike="noStrike" dirty="0" smtClean="0" smtId="4294967295">
              <a:effectLst/>
              <a:highlight>
                <a:srgbClr val="000000">
                  <a:alpha val="0"/>
                </a:srgbClr>
              </a:highlight>
              <a:latin typeface="Century Gothic"/>
            </a:rPr>
            <a:t>Руководстве говорится: </a:t>
          </a:r>
        </a:p>
        <a:p>
          <a:pPr algn="just" rtl="0"/>
          <a:r>
            <a:rPr lang="ru-RU" sz="1800" b="0" i="0" u="none" strike="noStrike" dirty="0" smtClean="0" smtId="4294967295">
              <a:effectLst/>
              <a:highlight>
                <a:srgbClr val="000000">
                  <a:alpha val="0"/>
                </a:srgbClr>
              </a:highlight>
              <a:latin typeface="Century Gothic"/>
            </a:rPr>
            <a:t>Предполагается, </a:t>
          </a:r>
          <a:r>
            <a:rPr lang="ru-RU" sz="1800" b="0" i="0" u="none" strike="noStrike" dirty="0" smtId="4294967295">
              <a:effectLst/>
              <a:highlight>
                <a:srgbClr val="000000">
                  <a:alpha val="0"/>
                </a:srgbClr>
              </a:highlight>
              <a:latin typeface="Century Gothic"/>
            </a:rPr>
            <a:t>что заявитель является носителем убеждений, неприемлемых для властей, поскольку он критикует их политику и методы. </a:t>
          </a:r>
          <a:r>
            <a:rPr lang="ru-RU" sz="1800" b="0" i="0" u="none" strike="noStrike" dirty="0" smtClean="0" smtId="4294967295">
              <a:effectLst/>
              <a:highlight>
                <a:srgbClr val="000000">
                  <a:alpha val="0"/>
                </a:srgbClr>
              </a:highlight>
              <a:latin typeface="Century Gothic"/>
            </a:rPr>
            <a:t>Это также предполагает, </a:t>
          </a:r>
          <a:r>
            <a:rPr lang="ru-RU" sz="1800" b="0" i="0" u="none" strike="noStrike" dirty="0" smtId="4294967295">
              <a:effectLst/>
              <a:highlight>
                <a:srgbClr val="000000">
                  <a:alpha val="0"/>
                </a:srgbClr>
              </a:highlight>
              <a:latin typeface="Century Gothic"/>
            </a:rPr>
            <a:t>что эти взгляды дошли до сведения властей </a:t>
          </a:r>
          <a:r>
            <a:rPr lang="ru-RU" sz="1800" b="1" i="0" u="none" strike="noStrike" dirty="0" smtId="4294967295">
              <a:effectLst/>
              <a:highlight>
                <a:srgbClr val="000000">
                  <a:alpha val="0"/>
                </a:srgbClr>
              </a:highlight>
              <a:latin typeface="Century Gothic"/>
            </a:rPr>
            <a:t>или приписываются ими </a:t>
          </a:r>
          <a:r>
            <a:rPr lang="ru-RU" sz="1800" b="1" i="0" u="none" strike="noStrike" dirty="0" smtClean="0" smtId="4294967295">
              <a:effectLst/>
              <a:highlight>
                <a:srgbClr val="000000">
                  <a:alpha val="0"/>
                </a:srgbClr>
              </a:highlight>
              <a:latin typeface="Century Gothic"/>
            </a:rPr>
            <a:t>заявителю</a:t>
          </a:r>
          <a:r>
            <a:rPr lang="ru-RU" sz="1800" b="0" i="0" u="none" strike="noStrike" dirty="0" smtClean="0" smtId="4294967295">
              <a:effectLst/>
              <a:highlight>
                <a:srgbClr val="000000">
                  <a:alpha val="0"/>
                </a:srgbClr>
              </a:highlight>
              <a:latin typeface="Century Gothic"/>
            </a:rPr>
            <a:t>.</a:t>
          </a:r>
          <a:endParaRPr lang="ru-RU" sz="1800" b="0" i="0" u="none" strike="noStrike" dirty="0" smtId="4294967295">
            <a:effectLst/>
            <a:highlight>
              <a:srgbClr val="000000">
                <a:alpha val="0"/>
              </a:srgbClr>
            </a:highlight>
            <a:latin typeface="Century Gothic"/>
          </a:endParaRPr>
        </a:p>
      </dgm:t>
    </dgm:pt>
    <dgm:pt modelId="{4A499A03-3BB8-45E1-929C-2AAE156ACBFE}" type="sibTrans" cxnId="{882EF73F-7BB6-447B-83B0-85C926251FFB}">
      <dgm:prSet/>
      <dgm:spPr/>
      <dgm:t>
        <a:bodyPr/>
        <a:lstStyle/>
        <a:p>
          <a:endParaRPr lang="en-US">
            <a:effectLst/>
          </a:endParaRPr>
        </a:p>
      </dgm:t>
    </dgm:pt>
    <dgm:pt modelId="{D5E77D13-248E-4937-879E-09577AAEC611}" type="pres">
      <dgm:prSet presAssocID="{C924EAFA-8625-4B20-8825-54EA0188D8EE}" presName="diagram" presStyleCnt="0">
        <dgm:presLayoutVars>
          <dgm:chPref val="1"/>
          <dgm:dir/>
          <dgm:animOne val="branch"/>
          <dgm:animLvl val="lvl"/>
          <dgm:resizeHandles val="exact"/>
        </dgm:presLayoutVars>
      </dgm:prSet>
      <dgm:spPr/>
      <dgm:t>
        <a:bodyPr/>
        <a:lstStyle/>
        <a:p>
          <a:endParaRPr lang="en-GB">
            <a:effectLst/>
          </a:endParaRPr>
        </a:p>
      </dgm:t>
    </dgm:pt>
    <dgm:pt modelId="{06124C71-C0F7-42D7-89EF-19FAB0BB91D1}" type="pres">
      <dgm:prSet presAssocID="{4160EC02-1FEC-44F4-BDFE-F741D35BDFB6}" presName="root1" presStyleCnt="0"/>
      <dgm:spPr/>
      <dgm:t>
        <a:bodyPr/>
        <a:lstStyle/>
        <a:p>
          <a:endParaRPr/>
        </a:p>
      </dgm:t>
    </dgm:pt>
    <dgm:pt modelId="{81D31A6F-A196-455E-9DA7-8AAE740DDD86}" type="pres">
      <dgm:prSet presAssocID="{4160EC02-1FEC-44F4-BDFE-F741D35BDFB6}" presName="LevelOneTextNode" presStyleLbl="node0" presStyleIdx="0" presStyleCnt="1" custScaleX="152829" custScaleY="179272">
        <dgm:presLayoutVars>
          <dgm:chPref val="3"/>
        </dgm:presLayoutVars>
      </dgm:prSet>
      <dgm:spPr/>
      <dgm:t>
        <a:bodyPr/>
        <a:lstStyle/>
        <a:p>
          <a:endParaRPr lang="en-GB">
            <a:effectLst/>
          </a:endParaRPr>
        </a:p>
      </dgm:t>
    </dgm:pt>
    <dgm:pt modelId="{DA6A9569-3037-4237-A9B0-64144EB83959}" type="pres">
      <dgm:prSet presAssocID="{4160EC02-1FEC-44F4-BDFE-F741D35BDFB6}" presName="level2hierChild" presStyleCnt="0"/>
      <dgm:spPr/>
      <dgm:t>
        <a:bodyPr/>
        <a:lstStyle/>
        <a:p>
          <a:endParaRPr/>
        </a:p>
      </dgm:t>
    </dgm:pt>
  </dgm:ptLst>
  <dgm:cxnLst>
    <dgm:cxn modelId="{25E71259-576A-4935-B226-062F03C78110}" type="presOf" srcId="{C924EAFA-8625-4B20-8825-54EA0188D8EE}" destId="{D5E77D13-248E-4937-879E-09577AAEC611}" srcOrd="0" destOrd="0" presId="urn:microsoft.com/office/officeart/2005/8/layout/hierarchy2"/>
    <dgm:cxn modelId="{2608EFF0-D29E-489C-AF70-B0D5A7269463}" type="presOf" srcId="{4160EC02-1FEC-44F4-BDFE-F741D35BDFB6}" destId="{81D31A6F-A196-455E-9DA7-8AAE740DDD86}" srcOrd="0" destOrd="0" presId="urn:microsoft.com/office/officeart/2005/8/layout/hierarchy2"/>
    <dgm:cxn modelId="{882EF73F-7BB6-447B-83B0-85C926251FFB}" srcId="{C924EAFA-8625-4B20-8825-54EA0188D8EE}" destId="{4160EC02-1FEC-44F4-BDFE-F741D35BDFB6}" srcOrd="0" destOrd="0" parTransId="{FD0D7D7D-836B-46DB-9B19-076D585BC366}" sibTransId="{4A499A03-3BB8-45E1-929C-2AAE156ACBFE}"/>
    <dgm:cxn modelId="{C3436552-325F-41E7-9FD5-CF22F16D7205}" type="presParOf" srcId="{D5E77D13-248E-4937-879E-09577AAEC611}" destId="{06124C71-C0F7-42D7-89EF-19FAB0BB91D1}" srcOrd="0" destOrd="0" presId="urn:microsoft.com/office/officeart/2005/8/layout/hierarchy2"/>
    <dgm:cxn modelId="{6BB1488E-4EA3-469A-8943-2AA6D2C1EDD9}" type="presParOf" srcId="{06124C71-C0F7-42D7-89EF-19FAB0BB91D1}" destId="{81D31A6F-A196-455E-9DA7-8AAE740DDD86}" srcOrd="0" destOrd="0" presId="urn:microsoft.com/office/officeart/2005/8/layout/hierarchy2"/>
    <dgm:cxn modelId="{F42C5739-D2B9-4B7B-BCBA-91C0DFF2A219}" type="presParOf" srcId="{06124C71-C0F7-42D7-89EF-19FAB0BB91D1}" destId="{DA6A9569-3037-4237-A9B0-64144EB83959}" srcOrd="1" destOrd="0" presId="urn:microsoft.com/office/officeart/2005/8/layout/hierarchy2"/>
  </dgm:cxnLst>
  <dgm:bg/>
  <dgm:whole>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24EAFA-8625-4B20-8825-54EA0188D8EE}" type="doc">
      <dgm:prSet loTypeId="urn:microsoft.com/office/officeart/2005/8/layout/hierarchy2" loCatId="Inbox" qsTypeId="urn:microsoft.com/office/officeart/2005/8/quickstyle/simple4" qsCatId="simple" csTypeId="urn:microsoft.com/office/officeart/2005/8/colors/accent1_1" csCatId="accent1" phldr="1"/>
      <dgm:spPr/>
      <dgm:t>
        <a:bodyPr/>
        <a:lstStyle/>
        <a:p>
          <a:endParaRPr lang="en-US">
            <a:effectLst/>
          </a:endParaRPr>
        </a:p>
      </dgm:t>
    </dgm:pt>
    <dgm:pt modelId="{9F59A309-7C7C-4DE8-889A-3FA0CCF0C0ED}" type="parTrans" cxnId="{A132185C-167E-458C-9B88-00C5AFC8D921}">
      <dgm:prSet/>
      <dgm:spPr/>
      <dgm:t>
        <a:bodyPr/>
        <a:lstStyle/>
        <a:p>
          <a:endParaRPr lang="en-US">
            <a:effectLst/>
          </a:endParaRPr>
        </a:p>
      </dgm:t>
    </dgm:pt>
    <dgm:pt modelId="{40BF92DC-73F3-41AC-8E47-C503077297EB}">
      <dgm:prSet/>
      <dgm:spPr/>
      <dgm:t>
        <a:bodyPr/>
        <a:lstStyle/>
        <a:p>
          <a:pPr rtl="0"/>
          <a:r>
            <a:rPr lang="ru-RU" sz="1800" b="0" i="0" u="none" strike="noStrike" dirty="0" smtId="4294967295">
              <a:effectLst/>
              <a:highlight>
                <a:srgbClr val="000000">
                  <a:alpha val="0"/>
                </a:srgbClr>
              </a:highlight>
              <a:latin typeface="Century Gothic"/>
            </a:rPr>
            <a:t>Руководство УВКБ ООН: </a:t>
          </a:r>
          <a:r>
            <a:rPr lang="ru-RU" sz="1800" b="0" i="0" u="none" strike="noStrike" dirty="0" smtClean="0" smtId="4294967295">
              <a:effectLst/>
              <a:highlight>
                <a:srgbClr val="000000">
                  <a:alpha val="0"/>
                </a:srgbClr>
              </a:highlight>
              <a:latin typeface="Century Gothic"/>
            </a:rPr>
            <a:t>«Определенная </a:t>
          </a:r>
          <a:r>
            <a:rPr lang="ru-RU" sz="1800" b="0" i="0" u="none" strike="noStrike" dirty="0" smtId="4294967295">
              <a:effectLst/>
              <a:highlight>
                <a:srgbClr val="000000">
                  <a:alpha val="0"/>
                </a:srgbClr>
              </a:highlight>
              <a:latin typeface="Century Gothic"/>
            </a:rPr>
            <a:t>социальная </a:t>
          </a:r>
          <a:r>
            <a:rPr lang="ru-RU" sz="1800" b="0" i="0" u="none" strike="noStrike" dirty="0" smtClean="0" smtId="4294967295">
              <a:effectLst/>
              <a:highlight>
                <a:srgbClr val="000000">
                  <a:alpha val="0"/>
                </a:srgbClr>
              </a:highlight>
              <a:latin typeface="Century Gothic"/>
            </a:rPr>
            <a:t>группа» </a:t>
          </a:r>
          <a:r>
            <a:rPr lang="ru-RU" sz="1800" b="0" i="0" u="none" strike="noStrike" dirty="0" smtId="4294967295">
              <a:effectLst/>
              <a:highlight>
                <a:srgbClr val="000000">
                  <a:alpha val="0"/>
                </a:srgbClr>
              </a:highlight>
              <a:latin typeface="Century Gothic"/>
            </a:rPr>
            <a:t>обычно включает в себя лиц одинакового происхождения, привычек и социального статуса. </a:t>
          </a:r>
        </a:p>
      </dgm:t>
    </dgm:pt>
    <dgm:pt modelId="{90F0DB72-0CB6-4FAF-B357-C17C04CAF155}" type="sibTrans" cxnId="{A132185C-167E-458C-9B88-00C5AFC8D921}">
      <dgm:prSet/>
      <dgm:spPr/>
      <dgm:t>
        <a:bodyPr/>
        <a:lstStyle/>
        <a:p>
          <a:endParaRPr lang="en-US">
            <a:effectLst/>
          </a:endParaRPr>
        </a:p>
      </dgm:t>
    </dgm:pt>
    <dgm:pt modelId="{528A9650-86FE-4E71-8E43-1A074FDFAE6F}" type="pres">
      <dgm:prSet presAssocID="{C924EAFA-8625-4B20-8825-54EA0188D8EE}" presName="diagram" presStyleCnt="0">
        <dgm:presLayoutVars>
          <dgm:chPref val="1"/>
          <dgm:dir/>
          <dgm:animOne val="branch"/>
          <dgm:animLvl val="lvl"/>
          <dgm:resizeHandles val="exact"/>
        </dgm:presLayoutVars>
      </dgm:prSet>
      <dgm:spPr/>
      <dgm:t>
        <a:bodyPr/>
        <a:lstStyle/>
        <a:p>
          <a:endParaRPr lang="en-GB">
            <a:effectLst/>
          </a:endParaRPr>
        </a:p>
      </dgm:t>
    </dgm:pt>
    <dgm:pt modelId="{33B8EC6C-1874-4944-8441-6833EC59FCF1}" type="pres">
      <dgm:prSet presAssocID="{40BF92DC-73F3-41AC-8E47-C503077297EB}" presName="root1" presStyleCnt="0"/>
      <dgm:spPr/>
      <dgm:t>
        <a:bodyPr/>
        <a:lstStyle/>
        <a:p>
          <a:endParaRPr/>
        </a:p>
      </dgm:t>
    </dgm:pt>
    <dgm:pt modelId="{C7C37738-49F3-4FB3-A434-590807C23025}" type="pres">
      <dgm:prSet presAssocID="{40BF92DC-73F3-41AC-8E47-C503077297EB}" presName="LevelOneTextNode" presStyleLbl="node0" presStyleIdx="0" presStyleCnt="1">
        <dgm:presLayoutVars>
          <dgm:chPref val="3"/>
        </dgm:presLayoutVars>
      </dgm:prSet>
      <dgm:spPr/>
      <dgm:t>
        <a:bodyPr/>
        <a:lstStyle/>
        <a:p>
          <a:endParaRPr lang="en-GB">
            <a:effectLst/>
          </a:endParaRPr>
        </a:p>
      </dgm:t>
    </dgm:pt>
    <dgm:pt modelId="{042A2B11-7221-4529-939E-87D8B72A8A81}" type="pres">
      <dgm:prSet presAssocID="{40BF92DC-73F3-41AC-8E47-C503077297EB}" presName="level2hierChild" presStyleCnt="0"/>
      <dgm:spPr/>
      <dgm:t>
        <a:bodyPr/>
        <a:lstStyle/>
        <a:p>
          <a:endParaRPr/>
        </a:p>
      </dgm:t>
    </dgm:pt>
  </dgm:ptLst>
  <dgm:cxnLst>
    <dgm:cxn modelId="{A132185C-167E-458C-9B88-00C5AFC8D921}" srcId="{C924EAFA-8625-4B20-8825-54EA0188D8EE}" destId="{40BF92DC-73F3-41AC-8E47-C503077297EB}" srcOrd="0" destOrd="0" parTransId="{9F59A309-7C7C-4DE8-889A-3FA0CCF0C0ED}" sibTransId="{90F0DB72-0CB6-4FAF-B357-C17C04CAF155}"/>
    <dgm:cxn modelId="{793A62C7-9C58-493B-A626-F1890F32A8E5}" type="presOf" srcId="{40BF92DC-73F3-41AC-8E47-C503077297EB}" destId="{C7C37738-49F3-4FB3-A434-590807C23025}" srcOrd="0" destOrd="0" presId="urn:microsoft.com/office/officeart/2005/8/layout/hierarchy2"/>
    <dgm:cxn modelId="{EF5BE6CA-DC7A-49DD-A1E1-777C1C70A78E}" type="presOf" srcId="{C924EAFA-8625-4B20-8825-54EA0188D8EE}" destId="{528A9650-86FE-4E71-8E43-1A074FDFAE6F}" srcOrd="0" destOrd="0" presId="urn:microsoft.com/office/officeart/2005/8/layout/hierarchy2"/>
    <dgm:cxn modelId="{6C7D365C-8E0F-4211-9C2A-FB7BD006903D}" type="presParOf" srcId="{528A9650-86FE-4E71-8E43-1A074FDFAE6F}" destId="{33B8EC6C-1874-4944-8441-6833EC59FCF1}" srcOrd="0" destOrd="0" presId="urn:microsoft.com/office/officeart/2005/8/layout/hierarchy2"/>
    <dgm:cxn modelId="{4F97100E-5FC8-4C6E-B47D-F1430AD26D7B}" type="presParOf" srcId="{33B8EC6C-1874-4944-8441-6833EC59FCF1}" destId="{C7C37738-49F3-4FB3-A434-590807C23025}" srcOrd="0" destOrd="0" presId="urn:microsoft.com/office/officeart/2005/8/layout/hierarchy2"/>
    <dgm:cxn modelId="{6BFBE155-D1A9-42F0-B25C-D5591D188549}" type="presParOf" srcId="{33B8EC6C-1874-4944-8441-6833EC59FCF1}" destId="{042A2B11-7221-4529-939E-87D8B72A8A81}" srcOrd="1" destOrd="0" presId="urn:microsoft.com/office/officeart/2005/8/layout/hierarchy2"/>
  </dgm:cxnLst>
  <dgm:bg/>
  <dgm:whole>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Header Placeholder 1"/>
          <p:cNvSpPr>
            <a:spLocks noGrp="1"/>
          </p:cNvSpPr>
          <p:nvPr>
            <p:ph type="hdr" sz="quarter"/>
          </p:nvPr>
        </p:nvSpPr>
        <p:spPr>
          <a:xfrm>
            <a:off x="0" y="0"/>
            <a:ext cx="2971800" cy="458788"/>
          </a:xfrm>
          <a:prstGeom prst="rect">
            <a:avLst/>
          </a:prstGeom>
          <a:effectLst/>
        </p:spPr>
        <p:txBody>
          <a:bodyPr vert="horz" lIns="91440" tIns="45720" rIns="91440" bIns="45720" rtlCol="0"/>
          <a:lstStyle>
            <a:lvl1pPr algn="l">
              <a:defRPr sz="1200">
                <a:effectLst/>
              </a:defRPr>
            </a:lvl1pPr>
          </a:lstStyle>
          <a:p>
            <a:endParaRPr lang="en-GB">
              <a:effectLst/>
            </a:endParaRPr>
          </a:p>
        </p:txBody>
      </p:sp>
      <p:sp>
        <p:nvSpPr>
          <p:cNvPr id="3" name="Date Placeholder 2"/>
          <p:cNvSpPr>
            <a:spLocks noGrp="1"/>
          </p:cNvSpPr>
          <p:nvPr>
            <p:ph type="dt" idx="1"/>
          </p:nvPr>
        </p:nvSpPr>
        <p:spPr>
          <a:xfrm>
            <a:off x="3884613" y="0"/>
            <a:ext cx="2971800" cy="458788"/>
          </a:xfrm>
          <a:prstGeom prst="rect">
            <a:avLst/>
          </a:prstGeom>
          <a:effectLst/>
        </p:spPr>
        <p:txBody>
          <a:bodyPr vert="horz" lIns="91440" tIns="45720" rIns="91440" bIns="45720" rtlCol="0"/>
          <a:lstStyle>
            <a:lvl1pPr algn="r">
              <a:defRPr sz="1200">
                <a:effectLst/>
              </a:defRPr>
            </a:lvl1pPr>
          </a:lstStyle>
          <a:p>
            <a:fld id="{7F96ED92-80FF-4E84-9AD5-83F1C304261E}" type="datetimeFigureOut">
              <a:rPr lang="en-GB" smtClean="0">
                <a:effectLst/>
              </a:rPr>
              <a:pPr/>
              <a:t>14/03/2018</a:t>
            </a:fld>
            <a:endParaRPr lang="en-GB">
              <a:effectLst/>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a:effectLst/>
        </p:spPr>
      </p:sp>
      <p:sp>
        <p:nvSpPr>
          <p:cNvPr id="5" name="Notes Placeholder 4"/>
          <p:cNvSpPr>
            <a:spLocks noGrp="1"/>
          </p:cNvSpPr>
          <p:nvPr>
            <p:ph type="body" sz="quarter" idx="3"/>
          </p:nvPr>
        </p:nvSpPr>
        <p:spPr>
          <a:xfrm>
            <a:off x="685800" y="4400550"/>
            <a:ext cx="5486400" cy="3600450"/>
          </a:xfrm>
          <a:prstGeom prst="rect">
            <a:avLst/>
          </a:prstGeom>
          <a:effectLst/>
        </p:spPr>
        <p:txBody>
          <a:bodyPr vert="horz" lIns="91440" tIns="45720" rIns="91440" bIns="45720" rtlCol="0"/>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endParaRPr lang="en-GB">
              <a:effectLst/>
            </a:endParaRPr>
          </a:p>
        </p:txBody>
      </p:sp>
      <p:sp>
        <p:nvSpPr>
          <p:cNvPr id="6" name="Footer Placeholder 5"/>
          <p:cNvSpPr>
            <a:spLocks noGrp="1"/>
          </p:cNvSpPr>
          <p:nvPr>
            <p:ph type="ftr" sz="quarter" idx="4"/>
          </p:nvPr>
        </p:nvSpPr>
        <p:spPr>
          <a:xfrm>
            <a:off x="0" y="8685213"/>
            <a:ext cx="2971800" cy="458787"/>
          </a:xfrm>
          <a:prstGeom prst="rect">
            <a:avLst/>
          </a:prstGeom>
          <a:effectLst/>
        </p:spPr>
        <p:txBody>
          <a:bodyPr vert="horz" lIns="91440" tIns="45720" rIns="91440" bIns="45720" rtlCol="0" anchor="b"/>
          <a:lstStyle>
            <a:lvl1pPr algn="l">
              <a:defRPr sz="1200">
                <a:effectLst/>
              </a:defRPr>
            </a:lvl1pPr>
          </a:lstStyle>
          <a:p>
            <a:endParaRPr lang="en-GB">
              <a:effectLst/>
            </a:endParaRPr>
          </a:p>
        </p:txBody>
      </p:sp>
      <p:sp>
        <p:nvSpPr>
          <p:cNvPr id="7" name="Slide Number Placeholder 6"/>
          <p:cNvSpPr>
            <a:spLocks noGrp="1"/>
          </p:cNvSpPr>
          <p:nvPr>
            <p:ph type="sldNum" sz="quarter" idx="5"/>
          </p:nvPr>
        </p:nvSpPr>
        <p:spPr>
          <a:xfrm>
            <a:off x="3884613" y="8685213"/>
            <a:ext cx="2971800" cy="458787"/>
          </a:xfrm>
          <a:prstGeom prst="rect">
            <a:avLst/>
          </a:prstGeom>
          <a:effectLst/>
        </p:spPr>
        <p:txBody>
          <a:bodyPr vert="horz" lIns="91440" tIns="45720" rIns="91440" bIns="45720" rtlCol="0" anchor="b"/>
          <a:lstStyle>
            <a:lvl1pPr algn="r">
              <a:defRPr sz="1200">
                <a:effectLst/>
              </a:defRPr>
            </a:lvl1pPr>
          </a:lstStyle>
          <a:p>
            <a:fld id="{FB84FF40-2F88-4057-BF3F-92DFA3EEE95F}" type="slidenum">
              <a:rPr lang="en-GB" smtClean="0">
                <a:effectLst/>
              </a:rPr>
              <a:pPr/>
              <a:t>‹#›</a:t>
            </a:fld>
            <a:endParaRPr lang="en-GB">
              <a:effectLst/>
            </a:endParaRPr>
          </a:p>
        </p:txBody>
      </p:sp>
    </p:spTree>
    <p:extLst>
      <p:ext uri="{BB962C8B-B14F-4D97-AF65-F5344CB8AC3E}">
        <p14:creationId xmlns:p14="http://schemas.microsoft.com/office/powerpoint/2010/main" val="391240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024615-C7A7-45C9-9703-710EF75EBF17}" type="slidenum">
              <a:rPr lang="ru-RU"/>
              <a:pPr/>
              <a:t>1</a:t>
            </a:fld>
            <a:endParaRPr lang="ru-RU"/>
          </a:p>
        </p:txBody>
      </p:sp>
      <p:sp>
        <p:nvSpPr>
          <p:cNvPr id="6553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142631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63E158-E343-4A65-A7AA-346BFAC36455}" type="slidenum">
              <a:rPr lang="ru-RU"/>
              <a:pPr/>
              <a:t>11</a:t>
            </a:fld>
            <a:endParaRPr lang="ru-RU"/>
          </a:p>
        </p:txBody>
      </p:sp>
      <p:sp>
        <p:nvSpPr>
          <p:cNvPr id="75777"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249792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DE4F90-2DA1-4BA4-9BF2-83073DAD3018}" type="slidenum">
              <a:rPr lang="ru-RU"/>
              <a:pPr/>
              <a:t>12</a:t>
            </a:fld>
            <a:endParaRPr lang="ru-RU"/>
          </a:p>
        </p:txBody>
      </p:sp>
      <p:sp>
        <p:nvSpPr>
          <p:cNvPr id="76801"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130284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D549CF3-669F-4E4D-A00D-992A67953716}" type="slidenum">
              <a:rPr lang="ru-RU"/>
              <a:pPr/>
              <a:t>13</a:t>
            </a:fld>
            <a:endParaRPr lang="ru-RU"/>
          </a:p>
        </p:txBody>
      </p:sp>
      <p:sp>
        <p:nvSpPr>
          <p:cNvPr id="77825"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3004902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33B04F-A047-44A3-863A-62F1A661D5FC}" type="slidenum">
              <a:rPr lang="ru-RU"/>
              <a:pPr/>
              <a:t>14</a:t>
            </a:fld>
            <a:endParaRPr lang="ru-RU"/>
          </a:p>
        </p:txBody>
      </p:sp>
      <p:sp>
        <p:nvSpPr>
          <p:cNvPr id="78849"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82250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88FACE10-1376-4742-8376-FB9995C8BDF9}" type="slidenum">
              <a:rPr lang="ru-RU"/>
              <a:pPr/>
              <a:t>16</a:t>
            </a:fld>
            <a:endParaRPr lang="ru-RU"/>
          </a:p>
        </p:txBody>
      </p:sp>
      <p:sp>
        <p:nvSpPr>
          <p:cNvPr id="80897" name="Rectangle 1"/>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685800" y="4400550"/>
            <a:ext cx="5486400" cy="3600450"/>
          </a:xfrm>
          <a:prstGeom prst="rect">
            <a:avLst/>
          </a:prstGeom>
          <a:noFill/>
          <a:ln cap="flat">
            <a:round/>
            <a:headEnd/>
            <a:tailEnd/>
          </a:ln>
        </p:spPr>
        <p:txBody>
          <a:bodyPr wrap="none" anchor="ctr"/>
          <a:lstStyle/>
          <a:p>
            <a:endParaRPr lang="ru-RU"/>
          </a:p>
        </p:txBody>
      </p:sp>
      <p:sp>
        <p:nvSpPr>
          <p:cNvPr id="80899"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anchor="b"/>
          <a:lstStyle/>
          <a:p>
            <a:pPr algn="r" hangingPunct="1">
              <a:lnSpc>
                <a:spcPct val="100000"/>
              </a:lnSpc>
              <a:tabLst>
                <a:tab pos="449263" algn="l"/>
                <a:tab pos="898525" algn="l"/>
                <a:tab pos="1347788" algn="l"/>
                <a:tab pos="1797050" algn="l"/>
                <a:tab pos="2246313" algn="l"/>
                <a:tab pos="2695575" algn="l"/>
              </a:tabLst>
            </a:pPr>
            <a:fld id="{A00CCA7D-E0C9-4DF0-9B7B-4DCB1A547F32}" type="slidenum">
              <a:rPr lang="ru-RU" sz="1200">
                <a:solidFill>
                  <a:srgbClr val="FFFFFF"/>
                </a:solidFill>
                <a:latin typeface="+mn-lt" charset="0"/>
              </a:rPr>
              <a:pPr algn="r" hangingPunct="1">
                <a:lnSpc>
                  <a:spcPct val="100000"/>
                </a:lnSpc>
                <a:tabLst>
                  <a:tab pos="449263" algn="l"/>
                  <a:tab pos="898525" algn="l"/>
                  <a:tab pos="1347788" algn="l"/>
                  <a:tab pos="1797050" algn="l"/>
                  <a:tab pos="2246313" algn="l"/>
                  <a:tab pos="2695575" algn="l"/>
                </a:tabLst>
              </a:pPr>
              <a:t>16</a:t>
            </a:fld>
            <a:endParaRPr lang="ru-RU" sz="1200">
              <a:solidFill>
                <a:srgbClr val="FFFFFF"/>
              </a:solidFill>
              <a:latin typeface="+mn-lt" charset="0"/>
            </a:endParaRPr>
          </a:p>
        </p:txBody>
      </p:sp>
    </p:spTree>
    <p:extLst>
      <p:ext uri="{BB962C8B-B14F-4D97-AF65-F5344CB8AC3E}">
        <p14:creationId xmlns:p14="http://schemas.microsoft.com/office/powerpoint/2010/main" val="259581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8A5D488-ACF6-4E56-8CB8-4B349E8849E1}" type="slidenum">
              <a:rPr lang="ru-RU"/>
              <a:pPr/>
              <a:t>17</a:t>
            </a:fld>
            <a:endParaRPr lang="ru-RU"/>
          </a:p>
        </p:txBody>
      </p:sp>
      <p:sp>
        <p:nvSpPr>
          <p:cNvPr id="81921"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414905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A25309-5C54-4404-AA8E-28F37ECA930D}" type="slidenum">
              <a:rPr lang="ru-RU"/>
              <a:pPr/>
              <a:t>20</a:t>
            </a:fld>
            <a:endParaRPr lang="ru-RU"/>
          </a:p>
        </p:txBody>
      </p:sp>
      <p:sp>
        <p:nvSpPr>
          <p:cNvPr id="84993" name="Rectangle 1"/>
          <p:cNvSpPr txBox="1">
            <a:spLocks noGrp="1" noRot="1" noChangeAspect="1" noChangeArrowheads="1"/>
          </p:cNvSpPr>
          <p:nvPr>
            <p:ph type="sldImg"/>
          </p:nvPr>
        </p:nvSpPr>
        <p:spPr bwMode="auto">
          <a:xfrm>
            <a:off x="-223838" y="808038"/>
            <a:ext cx="7185026" cy="4041775"/>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674688" y="5118100"/>
            <a:ext cx="5389562" cy="4848225"/>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999222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729F36A5-1A09-4E11-ADF7-F9368764CC01}" type="slidenum">
              <a:rPr lang="ru-RU"/>
              <a:pPr/>
              <a:t>21</a:t>
            </a:fld>
            <a:endParaRPr lang="ru-RU"/>
          </a:p>
        </p:txBody>
      </p:sp>
      <p:sp>
        <p:nvSpPr>
          <p:cNvPr id="86017" name="Rectangle 1"/>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685800" y="4400550"/>
            <a:ext cx="5486400" cy="3600450"/>
          </a:xfrm>
          <a:prstGeom prst="rect">
            <a:avLst/>
          </a:prstGeom>
          <a:noFill/>
          <a:ln cap="flat">
            <a:round/>
            <a:headEnd/>
            <a:tailEnd/>
          </a:ln>
        </p:spPr>
        <p:txBody>
          <a:bodyPr wrap="none" anchor="ctr"/>
          <a:lstStyle/>
          <a:p>
            <a:endParaRPr lang="ru-RU"/>
          </a:p>
        </p:txBody>
      </p:sp>
      <p:sp>
        <p:nvSpPr>
          <p:cNvPr id="86019"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anchor="b"/>
          <a:lstStyle/>
          <a:p>
            <a:pPr algn="r" hangingPunct="1">
              <a:lnSpc>
                <a:spcPct val="100000"/>
              </a:lnSpc>
              <a:tabLst>
                <a:tab pos="449263" algn="l"/>
                <a:tab pos="898525" algn="l"/>
                <a:tab pos="1347788" algn="l"/>
                <a:tab pos="1797050" algn="l"/>
                <a:tab pos="2246313" algn="l"/>
                <a:tab pos="2695575" algn="l"/>
              </a:tabLst>
            </a:pPr>
            <a:fld id="{D8BF4B97-D8F3-47C8-A354-6AE0732386AF}" type="slidenum">
              <a:rPr lang="ru-RU" sz="1200">
                <a:solidFill>
                  <a:srgbClr val="FFFFFF"/>
                </a:solidFill>
                <a:latin typeface="+mn-lt" charset="0"/>
              </a:rPr>
              <a:pPr algn="r" hangingPunct="1">
                <a:lnSpc>
                  <a:spcPct val="100000"/>
                </a:lnSpc>
                <a:tabLst>
                  <a:tab pos="449263" algn="l"/>
                  <a:tab pos="898525" algn="l"/>
                  <a:tab pos="1347788" algn="l"/>
                  <a:tab pos="1797050" algn="l"/>
                  <a:tab pos="2246313" algn="l"/>
                  <a:tab pos="2695575" algn="l"/>
                </a:tabLst>
              </a:pPr>
              <a:t>21</a:t>
            </a:fld>
            <a:endParaRPr lang="ru-RU" sz="1200">
              <a:solidFill>
                <a:srgbClr val="FFFFFF"/>
              </a:solidFill>
              <a:latin typeface="+mn-lt" charset="0"/>
            </a:endParaRPr>
          </a:p>
        </p:txBody>
      </p:sp>
    </p:spTree>
    <p:extLst>
      <p:ext uri="{BB962C8B-B14F-4D97-AF65-F5344CB8AC3E}">
        <p14:creationId xmlns:p14="http://schemas.microsoft.com/office/powerpoint/2010/main" val="376620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D864E35E-3516-4E55-AC33-22B1E1E53765}" type="slidenum">
              <a:rPr lang="ru-RU"/>
              <a:pPr/>
              <a:t>22</a:t>
            </a:fld>
            <a:endParaRPr lang="ru-RU"/>
          </a:p>
        </p:txBody>
      </p:sp>
      <p:sp>
        <p:nvSpPr>
          <p:cNvPr id="87041" name="Rectangle 1"/>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685800" y="4400550"/>
            <a:ext cx="5486400" cy="3600450"/>
          </a:xfrm>
          <a:prstGeom prst="rect">
            <a:avLst/>
          </a:prstGeom>
          <a:noFill/>
          <a:ln cap="flat">
            <a:round/>
            <a:headEnd/>
            <a:tailEnd/>
          </a:ln>
        </p:spPr>
        <p:txBody>
          <a:bodyPr wrap="none" anchor="ctr"/>
          <a:lstStyle/>
          <a:p>
            <a:endParaRPr lang="ru-RU"/>
          </a:p>
        </p:txBody>
      </p:sp>
      <p:sp>
        <p:nvSpPr>
          <p:cNvPr id="87043"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anchor="b"/>
          <a:lstStyle/>
          <a:p>
            <a:pPr algn="r" hangingPunct="1">
              <a:lnSpc>
                <a:spcPct val="100000"/>
              </a:lnSpc>
              <a:tabLst>
                <a:tab pos="449263" algn="l"/>
                <a:tab pos="898525" algn="l"/>
                <a:tab pos="1347788" algn="l"/>
                <a:tab pos="1797050" algn="l"/>
                <a:tab pos="2246313" algn="l"/>
                <a:tab pos="2695575" algn="l"/>
              </a:tabLst>
            </a:pPr>
            <a:fld id="{BCFE99FD-7A7D-4171-AD57-3E236727238C}" type="slidenum">
              <a:rPr lang="ru-RU" sz="1200">
                <a:solidFill>
                  <a:srgbClr val="FFFFFF"/>
                </a:solidFill>
                <a:latin typeface="+mn-lt" charset="0"/>
              </a:rPr>
              <a:pPr algn="r" hangingPunct="1">
                <a:lnSpc>
                  <a:spcPct val="100000"/>
                </a:lnSpc>
                <a:tabLst>
                  <a:tab pos="449263" algn="l"/>
                  <a:tab pos="898525" algn="l"/>
                  <a:tab pos="1347788" algn="l"/>
                  <a:tab pos="1797050" algn="l"/>
                  <a:tab pos="2246313" algn="l"/>
                  <a:tab pos="2695575" algn="l"/>
                </a:tabLst>
              </a:pPr>
              <a:t>22</a:t>
            </a:fld>
            <a:endParaRPr lang="ru-RU" sz="1200">
              <a:solidFill>
                <a:srgbClr val="FFFFFF"/>
              </a:solidFill>
              <a:latin typeface="+mn-lt" charset="0"/>
            </a:endParaRPr>
          </a:p>
        </p:txBody>
      </p:sp>
    </p:spTree>
    <p:extLst>
      <p:ext uri="{BB962C8B-B14F-4D97-AF65-F5344CB8AC3E}">
        <p14:creationId xmlns:p14="http://schemas.microsoft.com/office/powerpoint/2010/main" val="259005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3DA8DE-6027-4D83-A1FE-BE507A882869}" type="slidenum">
              <a:rPr lang="ru-RU"/>
              <a:pPr/>
              <a:t>23</a:t>
            </a:fld>
            <a:endParaRPr lang="ru-RU"/>
          </a:p>
        </p:txBody>
      </p:sp>
      <p:sp>
        <p:nvSpPr>
          <p:cNvPr id="88065"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8806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162872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GB">
              <a:effectLst/>
            </a:endParaRPr>
          </a:p>
        </p:txBody>
      </p:sp>
      <p:sp>
        <p:nvSpPr>
          <p:cNvPr id="4" name="Slide Number Placeholder 3"/>
          <p:cNvSpPr>
            <a:spLocks noGrp="1"/>
          </p:cNvSpPr>
          <p:nvPr>
            <p:ph type="sldNum" sz="quarter" idx="10"/>
          </p:nvPr>
        </p:nvSpPr>
        <p:spPr>
          <a:effectLst/>
        </p:spPr>
        <p:txBody>
          <a:bodyPr/>
          <a:lstStyle/>
          <a:p>
            <a:fld id="{FB84FF40-2F88-4057-BF3F-92DFA3EEE95F}" type="slidenum">
              <a:rPr lang="en-GB" smtClean="0">
                <a:effectLst/>
              </a:rPr>
              <a:pPr/>
              <a:t>2</a:t>
            </a:fld>
            <a:endParaRPr lang="en-GB">
              <a:effectLst/>
            </a:endParaRPr>
          </a:p>
        </p:txBody>
      </p:sp>
    </p:spTree>
    <p:extLst>
      <p:ext uri="{BB962C8B-B14F-4D97-AF65-F5344CB8AC3E}">
        <p14:creationId xmlns:p14="http://schemas.microsoft.com/office/powerpoint/2010/main" val="3589564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244AE43-5EC2-4050-98D7-98C82BECF6F2}" type="slidenum">
              <a:rPr lang="ru-RU"/>
              <a:pPr/>
              <a:t>25</a:t>
            </a:fld>
            <a:endParaRPr lang="ru-RU"/>
          </a:p>
        </p:txBody>
      </p:sp>
      <p:sp>
        <p:nvSpPr>
          <p:cNvPr id="90113"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9011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916604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C199D5-A6BC-4297-8B84-F17DBE072797}" type="slidenum">
              <a:rPr lang="ru-RU"/>
              <a:pPr/>
              <a:t>26</a:t>
            </a:fld>
            <a:endParaRPr lang="ru-RU"/>
          </a:p>
        </p:txBody>
      </p:sp>
      <p:sp>
        <p:nvSpPr>
          <p:cNvPr id="91137"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9113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2924355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40A6B3A-C5D2-4FD2-A428-395EA14F59A2}" type="slidenum">
              <a:rPr lang="ru-RU"/>
              <a:pPr/>
              <a:t>27</a:t>
            </a:fld>
            <a:endParaRPr lang="ru-RU"/>
          </a:p>
        </p:txBody>
      </p:sp>
      <p:sp>
        <p:nvSpPr>
          <p:cNvPr id="92161"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9216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2155259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F2625EC-106A-43EF-9CB9-C47F51AC92A8}" type="slidenum">
              <a:rPr lang="ru-RU"/>
              <a:pPr/>
              <a:t>28</a:t>
            </a:fld>
            <a:endParaRPr lang="ru-RU"/>
          </a:p>
        </p:txBody>
      </p:sp>
      <p:sp>
        <p:nvSpPr>
          <p:cNvPr id="93185"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9318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3590349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2E408C-F7AF-41AB-A824-880B105401DF}" type="slidenum">
              <a:rPr lang="ru-RU"/>
              <a:pPr/>
              <a:t>29</a:t>
            </a:fld>
            <a:endParaRPr lang="ru-RU"/>
          </a:p>
        </p:txBody>
      </p:sp>
      <p:sp>
        <p:nvSpPr>
          <p:cNvPr id="94209"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1233588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7B60C43-98CC-4100-A4E0-F382C165F8BB}" type="slidenum">
              <a:rPr lang="ru-RU"/>
              <a:pPr/>
              <a:t>30</a:t>
            </a:fld>
            <a:endParaRPr lang="ru-RU"/>
          </a:p>
        </p:txBody>
      </p:sp>
      <p:sp>
        <p:nvSpPr>
          <p:cNvPr id="95233"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9523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1224929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GB">
              <a:effectLst/>
            </a:endParaRPr>
          </a:p>
        </p:txBody>
      </p:sp>
      <p:sp>
        <p:nvSpPr>
          <p:cNvPr id="4" name="Slide Number Placeholder 3"/>
          <p:cNvSpPr>
            <a:spLocks noGrp="1"/>
          </p:cNvSpPr>
          <p:nvPr>
            <p:ph type="sldNum" sz="quarter" idx="10"/>
          </p:nvPr>
        </p:nvSpPr>
        <p:spPr>
          <a:effectLst/>
        </p:spPr>
        <p:txBody>
          <a:bodyPr/>
          <a:lstStyle/>
          <a:p>
            <a:fld id="{FB84FF40-2F88-4057-BF3F-92DFA3EEE95F}" type="slidenum">
              <a:rPr lang="en-GB" smtClean="0">
                <a:effectLst/>
              </a:rPr>
              <a:pPr/>
              <a:t>44</a:t>
            </a:fld>
            <a:endParaRPr lang="en-GB">
              <a:effectLst/>
            </a:endParaRPr>
          </a:p>
        </p:txBody>
      </p:sp>
    </p:spTree>
    <p:extLst>
      <p:ext uri="{BB962C8B-B14F-4D97-AF65-F5344CB8AC3E}">
        <p14:creationId xmlns:p14="http://schemas.microsoft.com/office/powerpoint/2010/main" val="3994146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B84FF40-2F88-4057-BF3F-92DFA3EEE95F}" type="slidenum">
              <a:rPr lang="en-GB" smtClean="0">
                <a:effectLst/>
              </a:rPr>
              <a:pPr/>
              <a:t>50</a:t>
            </a:fld>
            <a:endParaRPr lang="en-GB">
              <a:effectLst/>
            </a:endParaRPr>
          </a:p>
        </p:txBody>
      </p:sp>
    </p:spTree>
    <p:extLst>
      <p:ext uri="{BB962C8B-B14F-4D97-AF65-F5344CB8AC3E}">
        <p14:creationId xmlns:p14="http://schemas.microsoft.com/office/powerpoint/2010/main" val="354389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D5F4254-C2E2-4802-A671-1E56FEF389E3}" type="slidenum">
              <a:rPr lang="ru-RU"/>
              <a:pPr/>
              <a:t>3</a:t>
            </a:fld>
            <a:endParaRPr lang="ru-RU"/>
          </a:p>
        </p:txBody>
      </p:sp>
      <p:sp>
        <p:nvSpPr>
          <p:cNvPr id="67585"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266873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16614A81-C0AB-48B4-9F3F-4F6083BD58DF}" type="slidenum">
              <a:rPr lang="ru-RU"/>
              <a:pPr/>
              <a:t>4</a:t>
            </a:fld>
            <a:endParaRPr lang="ru-RU"/>
          </a:p>
        </p:txBody>
      </p:sp>
      <p:sp>
        <p:nvSpPr>
          <p:cNvPr id="68609" name="Rectangle 1"/>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685800" y="4400550"/>
            <a:ext cx="5486400" cy="3600450"/>
          </a:xfrm>
          <a:prstGeom prst="rect">
            <a:avLst/>
          </a:prstGeom>
          <a:noFill/>
          <a:ln cap="flat">
            <a:round/>
            <a:headEnd/>
            <a:tailEnd/>
          </a:ln>
        </p:spPr>
        <p:txBody>
          <a:bodyPr wrap="none" anchor="ctr"/>
          <a:lstStyle/>
          <a:p>
            <a:endParaRPr lang="ru-RU"/>
          </a:p>
        </p:txBody>
      </p:sp>
      <p:sp>
        <p:nvSpPr>
          <p:cNvPr id="68611"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anchor="b"/>
          <a:lstStyle/>
          <a:p>
            <a:pPr algn="r" hangingPunct="1">
              <a:lnSpc>
                <a:spcPct val="100000"/>
              </a:lnSpc>
              <a:tabLst>
                <a:tab pos="449263" algn="l"/>
                <a:tab pos="898525" algn="l"/>
                <a:tab pos="1347788" algn="l"/>
                <a:tab pos="1797050" algn="l"/>
                <a:tab pos="2246313" algn="l"/>
                <a:tab pos="2695575" algn="l"/>
              </a:tabLst>
            </a:pPr>
            <a:fld id="{C54E28CC-6BF3-4D47-9C08-16798EBE8A10}" type="slidenum">
              <a:rPr lang="ru-RU" sz="1200">
                <a:solidFill>
                  <a:srgbClr val="FFFFFF"/>
                </a:solidFill>
                <a:latin typeface="+mn-lt" charset="0"/>
              </a:rPr>
              <a:pPr algn="r" hangingPunct="1">
                <a:lnSpc>
                  <a:spcPct val="100000"/>
                </a:lnSpc>
                <a:tabLst>
                  <a:tab pos="449263" algn="l"/>
                  <a:tab pos="898525" algn="l"/>
                  <a:tab pos="1347788" algn="l"/>
                  <a:tab pos="1797050" algn="l"/>
                  <a:tab pos="2246313" algn="l"/>
                  <a:tab pos="2695575" algn="l"/>
                </a:tabLst>
              </a:pPr>
              <a:t>4</a:t>
            </a:fld>
            <a:endParaRPr lang="ru-RU" sz="1200">
              <a:solidFill>
                <a:srgbClr val="FFFFFF"/>
              </a:solidFill>
              <a:latin typeface="+mn-lt" charset="0"/>
            </a:endParaRPr>
          </a:p>
        </p:txBody>
      </p:sp>
    </p:spTree>
    <p:extLst>
      <p:ext uri="{BB962C8B-B14F-4D97-AF65-F5344CB8AC3E}">
        <p14:creationId xmlns:p14="http://schemas.microsoft.com/office/powerpoint/2010/main" val="190866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498B897-E8BA-4B03-A1A5-72CE666C72BA}" type="slidenum">
              <a:rPr lang="ru-RU"/>
              <a:pPr/>
              <a:t>5</a:t>
            </a:fld>
            <a:endParaRPr lang="ru-RU"/>
          </a:p>
        </p:txBody>
      </p:sp>
      <p:sp>
        <p:nvSpPr>
          <p:cNvPr id="69633"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2268827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0B6A35-F8D2-4680-89FC-EC5966821EED}" type="slidenum">
              <a:rPr lang="ru-RU"/>
              <a:pPr/>
              <a:t>6</a:t>
            </a:fld>
            <a:endParaRPr lang="ru-RU"/>
          </a:p>
        </p:txBody>
      </p:sp>
      <p:sp>
        <p:nvSpPr>
          <p:cNvPr id="70657"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155527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03EEA9-C29C-4038-BD16-E01ED26DE861}" type="slidenum">
              <a:rPr lang="ru-RU"/>
              <a:pPr/>
              <a:t>8</a:t>
            </a:fld>
            <a:endParaRPr lang="ru-RU"/>
          </a:p>
        </p:txBody>
      </p:sp>
      <p:sp>
        <p:nvSpPr>
          <p:cNvPr id="7270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267621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F2ECB150-9D35-4159-A80E-F58B6C9C499D}" type="slidenum">
              <a:rPr lang="ru-RU"/>
              <a:pPr/>
              <a:t>9</a:t>
            </a:fld>
            <a:endParaRPr lang="ru-RU"/>
          </a:p>
        </p:txBody>
      </p:sp>
      <p:sp>
        <p:nvSpPr>
          <p:cNvPr id="73729" name="Rectangle 1"/>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685800" y="4400550"/>
            <a:ext cx="5486400" cy="3600450"/>
          </a:xfrm>
          <a:prstGeom prst="rect">
            <a:avLst/>
          </a:prstGeom>
          <a:noFill/>
          <a:ln cap="flat">
            <a:round/>
            <a:headEnd/>
            <a:tailEnd/>
          </a:ln>
        </p:spPr>
        <p:txBody>
          <a:bodyPr wrap="none" anchor="ctr"/>
          <a:lstStyle/>
          <a:p>
            <a:endParaRPr lang="ru-RU"/>
          </a:p>
        </p:txBody>
      </p:sp>
      <p:sp>
        <p:nvSpPr>
          <p:cNvPr id="73731" name="Text Box 3"/>
          <p:cNvSpPr txBox="1">
            <a:spLocks noChangeArrowheads="1"/>
          </p:cNvSpPr>
          <p:nvPr/>
        </p:nvSpPr>
        <p:spPr bwMode="auto">
          <a:xfrm>
            <a:off x="3884613" y="8685213"/>
            <a:ext cx="2971800" cy="458787"/>
          </a:xfrm>
          <a:prstGeom prst="rect">
            <a:avLst/>
          </a:prstGeom>
          <a:noFill/>
          <a:ln w="9525" cap="flat">
            <a:noFill/>
            <a:round/>
            <a:headEnd/>
            <a:tailEnd/>
          </a:ln>
          <a:effectLst/>
        </p:spPr>
        <p:txBody>
          <a:bodyPr anchor="b"/>
          <a:lstStyle/>
          <a:p>
            <a:pPr algn="r" hangingPunct="1">
              <a:lnSpc>
                <a:spcPct val="100000"/>
              </a:lnSpc>
              <a:tabLst>
                <a:tab pos="449263" algn="l"/>
                <a:tab pos="898525" algn="l"/>
                <a:tab pos="1347788" algn="l"/>
                <a:tab pos="1797050" algn="l"/>
                <a:tab pos="2246313" algn="l"/>
                <a:tab pos="2695575" algn="l"/>
              </a:tabLst>
            </a:pPr>
            <a:fld id="{DF81F792-0248-412E-A7EB-E82C74CF4C0E}" type="slidenum">
              <a:rPr lang="ru-RU" sz="1200">
                <a:solidFill>
                  <a:srgbClr val="FFFFFF"/>
                </a:solidFill>
                <a:latin typeface="+mn-lt" charset="0"/>
              </a:rPr>
              <a:pPr algn="r" hangingPunct="1">
                <a:lnSpc>
                  <a:spcPct val="100000"/>
                </a:lnSpc>
                <a:tabLst>
                  <a:tab pos="449263" algn="l"/>
                  <a:tab pos="898525" algn="l"/>
                  <a:tab pos="1347788" algn="l"/>
                  <a:tab pos="1797050" algn="l"/>
                  <a:tab pos="2246313" algn="l"/>
                  <a:tab pos="2695575" algn="l"/>
                </a:tabLst>
              </a:pPr>
              <a:t>9</a:t>
            </a:fld>
            <a:endParaRPr lang="ru-RU" sz="1200">
              <a:solidFill>
                <a:srgbClr val="FFFFFF"/>
              </a:solidFill>
              <a:latin typeface="+mn-lt" charset="0"/>
            </a:endParaRPr>
          </a:p>
        </p:txBody>
      </p:sp>
    </p:spTree>
    <p:extLst>
      <p:ext uri="{BB962C8B-B14F-4D97-AF65-F5344CB8AC3E}">
        <p14:creationId xmlns:p14="http://schemas.microsoft.com/office/powerpoint/2010/main" val="377546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F7B6B0-B451-484E-A178-9AC4D0852A00}" type="slidenum">
              <a:rPr lang="ru-RU"/>
              <a:pPr/>
              <a:t>10</a:t>
            </a:fld>
            <a:endParaRPr lang="ru-RU"/>
          </a:p>
        </p:txBody>
      </p:sp>
      <p:sp>
        <p:nvSpPr>
          <p:cNvPr id="74753" name="Rectangle 1"/>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2099252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a:effectLst/>
      </p:grpSpPr>
      <p:sp>
        <p:nvSpPr>
          <p:cNvPr id="2" name="Title 1"/>
          <p:cNvSpPr>
            <a:spLocks noGrp="1"/>
          </p:cNvSpPr>
          <p:nvPr>
            <p:ph type="ctrTitle"/>
          </p:nvPr>
        </p:nvSpPr>
        <p:spPr>
          <a:xfrm>
            <a:off x="1154955" y="1447800"/>
            <a:ext cx="8825658" cy="3329581"/>
          </a:xfrm>
          <a:effectLst/>
        </p:spPr>
        <p:txBody>
          <a:bodyPr anchor="b"/>
          <a:lstStyle>
            <a:lvl1pPr>
              <a:defRPr sz="7200">
                <a:effectLst/>
              </a:defRPr>
            </a:lvl1pPr>
          </a:lstStyle>
          <a:p>
            <a:r>
              <a:rPr lang="en-US">
                <a:effectLst/>
              </a:rPr>
              <a:t>Click to edit Master title style</a:t>
            </a:r>
          </a:p>
        </p:txBody>
      </p:sp>
      <p:sp>
        <p:nvSpPr>
          <p:cNvPr id="3" name="Subtitle 2"/>
          <p:cNvSpPr>
            <a:spLocks noGrp="1"/>
          </p:cNvSpPr>
          <p:nvPr>
            <p:ph type="subTitle" idx="1"/>
          </p:nvPr>
        </p:nvSpPr>
        <p:spPr>
          <a:xfrm>
            <a:off x="1154955" y="4777380"/>
            <a:ext cx="8825658" cy="861420"/>
          </a:xfrm>
          <a:effectLst/>
        </p:spPr>
        <p:txBody>
          <a:bodyPr anchor="t"/>
          <a:lstStyle>
            <a:lvl1pPr marL="0" indent="0" algn="l">
              <a:buNone/>
              <a:defRPr cap="all">
                <a:solidFill>
                  <a:schemeClr val="accent1"/>
                </a:solidFill>
                <a:effectLst/>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a:effectLst/>
              </a:rPr>
              <a:t>Click to edit Master subtitle style</a:t>
            </a:r>
          </a:p>
        </p:txBody>
      </p:sp>
      <p:sp>
        <p:nvSpPr>
          <p:cNvPr id="4" name="Date Placeholder 3"/>
          <p:cNvSpPr>
            <a:spLocks noGrp="1"/>
          </p:cNvSpPr>
          <p:nvPr>
            <p:ph type="dt" sz="half" idx="10"/>
          </p:nvPr>
        </p:nvSpPr>
        <p:spPr>
          <a:effectLst/>
        </p:spPr>
        <p:txBody>
          <a:bodyPr/>
          <a:lstStyle/>
          <a:p>
            <a:fld id="{4AAD347D-5ACD-4C99-B74B-A9C85AD731AF}" type="datetimeFigureOut">
              <a:rPr lang="en-US" smtClean="0">
                <a:effectLst/>
              </a:rPr>
              <a:pPr/>
              <a:t>3/14/2018</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42941822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6" y="4800587"/>
            <a:ext cx="8825657" cy="566738"/>
          </a:xfrm>
          <a:effectLst/>
        </p:spPr>
        <p:txBody>
          <a:bodyPr anchor="b">
            <a:normAutofit/>
          </a:bodyPr>
          <a:lstStyle>
            <a:lvl1pPr algn="l">
              <a:defRPr sz="2400" b="0">
                <a:effectLst/>
              </a:defRPr>
            </a:lvl1pPr>
          </a:lstStyle>
          <a:p>
            <a:r>
              <a:rPr lang="en-US">
                <a:effectLst/>
              </a:rPr>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effectLst/>
              </a:defRPr>
            </a:lvl2pPr>
            <a:lvl3pPr marL="914400" indent="0">
              <a:buNone/>
              <a:defRPr sz="1600">
                <a:effectLst/>
              </a:defRPr>
            </a:lvl3pPr>
            <a:lvl4pPr marL="1371600" indent="0">
              <a:buNone/>
              <a:defRPr sz="1600">
                <a:effectLst/>
              </a:defRPr>
            </a:lvl4pPr>
            <a:lvl5pPr marL="1828800" indent="0">
              <a:buNone/>
              <a:defRPr sz="1600">
                <a:effectLst/>
              </a:defRPr>
            </a:lvl5pPr>
            <a:lvl6pPr marL="2286000" indent="0">
              <a:buNone/>
              <a:defRPr sz="1600">
                <a:effectLst/>
              </a:defRPr>
            </a:lvl6pPr>
            <a:lvl7pPr marL="2743200" indent="0">
              <a:buNone/>
              <a:defRPr sz="1600">
                <a:effectLst/>
              </a:defRPr>
            </a:lvl7pPr>
            <a:lvl8pPr marL="3200400" indent="0">
              <a:buNone/>
              <a:defRPr sz="1600">
                <a:effectLst/>
              </a:defRPr>
            </a:lvl8pPr>
            <a:lvl9pPr marL="3657600" indent="0">
              <a:buNone/>
              <a:defRPr sz="1600">
                <a:effectLst/>
              </a:defRPr>
            </a:lvl9pPr>
          </a:lstStyle>
          <a:p>
            <a:r>
              <a:rPr lang="en-US">
                <a:effectLst/>
              </a:rPr>
              <a:t>Click icon to add picture</a:t>
            </a:r>
          </a:p>
        </p:txBody>
      </p:sp>
      <p:sp>
        <p:nvSpPr>
          <p:cNvPr id="4" name="Text Placeholder 3"/>
          <p:cNvSpPr>
            <a:spLocks noGrp="1"/>
          </p:cNvSpPr>
          <p:nvPr>
            <p:ph type="body" sz="half" idx="2"/>
          </p:nvPr>
        </p:nvSpPr>
        <p:spPr>
          <a:xfrm>
            <a:off x="1154956" y="5367325"/>
            <a:ext cx="8825656" cy="493712"/>
          </a:xfrm>
          <a:effectLst/>
        </p:spPr>
        <p:txBody>
          <a:bodyPr>
            <a:normAutofit/>
          </a:bodyPr>
          <a:lstStyle>
            <a:lvl1pPr marL="0" indent="0">
              <a:buNone/>
              <a:defRPr sz="12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sp>
        <p:nvSpPr>
          <p:cNvPr id="5" name="Date Placeholder 4"/>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6" name="Footer Placeholder 5"/>
          <p:cNvSpPr>
            <a:spLocks noGrp="1"/>
          </p:cNvSpPr>
          <p:nvPr>
            <p:ph type="ftr" sz="quarter" idx="11"/>
          </p:nvPr>
        </p:nvSpPr>
        <p:spPr>
          <a:effectLst/>
        </p:spPr>
        <p:txBody>
          <a:bodyPr/>
          <a:lstStyle/>
          <a:p>
            <a:endParaRPr lang="en-US">
              <a:effectLst/>
            </a:endParaRPr>
          </a:p>
        </p:txBody>
      </p:sp>
      <p:sp>
        <p:nvSpPr>
          <p:cNvPr id="7" name="Slide Number Placeholder 6"/>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30593579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1447800"/>
            <a:ext cx="8825659" cy="1981200"/>
          </a:xfrm>
          <a:effectLst/>
        </p:spPr>
        <p:txBody>
          <a:bodyPr/>
          <a:lstStyle>
            <a:lvl1pPr>
              <a:defRPr sz="4800">
                <a:effectLst/>
              </a:defRPr>
            </a:lvl1pPr>
          </a:lstStyle>
          <a:p>
            <a:r>
              <a:rPr lang="en-US">
                <a:effectLst/>
              </a:rPr>
              <a:t>Click to edit Master title style</a:t>
            </a:r>
          </a:p>
        </p:txBody>
      </p:sp>
      <p:sp>
        <p:nvSpPr>
          <p:cNvPr id="8" name="Text Placeholder 3"/>
          <p:cNvSpPr>
            <a:spLocks noGrp="1"/>
          </p:cNvSpPr>
          <p:nvPr>
            <p:ph type="body" sz="half" idx="2"/>
          </p:nvPr>
        </p:nvSpPr>
        <p:spPr>
          <a:xfrm>
            <a:off x="1154954" y="3657600"/>
            <a:ext cx="8825659" cy="2362200"/>
          </a:xfrm>
          <a:effectLst/>
        </p:spPr>
        <p:txBody>
          <a:bodyPr anchor="ctr">
            <a:normAutofit/>
          </a:bodyPr>
          <a:lstStyle>
            <a:lvl1pPr marL="0" indent="0">
              <a:buNone/>
              <a:defRPr sz="18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sp>
        <p:nvSpPr>
          <p:cNvPr id="4" name="Date Placeholder 3"/>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12328329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574801" y="1447800"/>
            <a:ext cx="7999315" cy="2323374"/>
          </a:xfrm>
          <a:effectLst/>
        </p:spPr>
        <p:txBody>
          <a:bodyPr/>
          <a:lstStyle>
            <a:lvl1pPr>
              <a:defRPr sz="4800">
                <a:effectLst/>
              </a:defRPr>
            </a:lvl1pPr>
          </a:lstStyle>
          <a:p>
            <a:r>
              <a:rPr lang="en-US">
                <a:effectLst/>
              </a:rPr>
              <a:t>Click to edit Master title style</a:t>
            </a:r>
          </a:p>
        </p:txBody>
      </p:sp>
      <p:sp>
        <p:nvSpPr>
          <p:cNvPr id="14" name="Text Placeholder 3"/>
          <p:cNvSpPr>
            <a:spLocks noGrp="1"/>
          </p:cNvSpPr>
          <p:nvPr>
            <p:ph type="body" sz="half" idx="13"/>
          </p:nvPr>
        </p:nvSpPr>
        <p:spPr>
          <a:xfrm>
            <a:off x="1930400" y="3771174"/>
            <a:ext cx="7279649" cy="342174"/>
          </a:xfrm>
          <a:effectLst/>
        </p:spPr>
        <p:txBody>
          <a:bodyPr anchor="t">
            <a:normAutofit/>
          </a:bodyPr>
          <a:lstStyle>
            <a:lvl1pPr marL="0" indent="0">
              <a:buNone/>
              <a:defRPr lang="en-US" sz="1400" b="0" i="0" kern="1200" cap="small">
                <a:solidFill>
                  <a:schemeClr val="accent1"/>
                </a:solidFill>
                <a:effectLst/>
                <a:latin typeface="+mj-lt"/>
                <a:ea typeface="+mj-ea"/>
                <a:cs typeface="+mj-cs"/>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sp>
        <p:nvSpPr>
          <p:cNvPr id="10" name="Text Placeholder 3"/>
          <p:cNvSpPr>
            <a:spLocks noGrp="1"/>
          </p:cNvSpPr>
          <p:nvPr>
            <p:ph type="body" sz="half" idx="2"/>
          </p:nvPr>
        </p:nvSpPr>
        <p:spPr>
          <a:xfrm>
            <a:off x="1154954" y="4350657"/>
            <a:ext cx="8825659" cy="1676400"/>
          </a:xfrm>
          <a:effectLst/>
        </p:spPr>
        <p:txBody>
          <a:bodyPr anchor="ctr">
            <a:normAutofit/>
          </a:bodyPr>
          <a:lstStyle>
            <a:lvl1pPr marL="0" indent="0">
              <a:buNone/>
              <a:defRPr sz="18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sp>
        <p:nvSpPr>
          <p:cNvPr id="4" name="Date Placeholder 3"/>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
        <p:nvSpPr>
          <p:cNvPr id="9" name="TextBox 8"/>
          <p:cNvSpPr txBox="1"/>
          <p:nvPr/>
        </p:nvSpPr>
        <p:spPr>
          <a:xfrm>
            <a:off x="898295" y="971253"/>
            <a:ext cx="801912" cy="1969770"/>
          </a:xfrm>
          <a:prstGeom prst="rect">
            <a:avLst/>
          </a:prstGeom>
          <a:noFill/>
          <a:effectLst/>
        </p:spPr>
        <p:txBody>
          <a:bodyPr wrap="square" rtlCol="0">
            <a:spAutoFit/>
          </a:bodyPr>
          <a:lstStyle>
            <a:defPPr>
              <a:defRPr lang="en-US">
                <a:effectLst/>
              </a:defRPr>
            </a:defPPr>
            <a:lvl1pPr algn="r">
              <a:defRPr sz="12200" b="0" i="0">
                <a:solidFill>
                  <a:schemeClr val="accent1"/>
                </a:solidFill>
                <a:effectLst/>
                <a:latin typeface="Arial"/>
                <a:ea typeface="+mj-ea"/>
                <a:cs typeface="+mj-cs"/>
              </a:defRPr>
            </a:lvl1pPr>
          </a:lstStyle>
          <a:p>
            <a:pPr lvl="0"/>
            <a:r>
              <a:rPr lang="en-US">
                <a:effectLst/>
              </a:rPr>
              <a:t>“</a:t>
            </a:r>
          </a:p>
        </p:txBody>
      </p:sp>
      <p:sp>
        <p:nvSpPr>
          <p:cNvPr id="13" name="TextBox 12"/>
          <p:cNvSpPr txBox="1"/>
          <p:nvPr/>
        </p:nvSpPr>
        <p:spPr>
          <a:xfrm>
            <a:off x="9330490" y="2613787"/>
            <a:ext cx="801912" cy="1969770"/>
          </a:xfrm>
          <a:prstGeom prst="rect">
            <a:avLst/>
          </a:prstGeom>
          <a:noFill/>
          <a:effectLst/>
        </p:spPr>
        <p:txBody>
          <a:bodyPr wrap="square" rtlCol="0">
            <a:spAutoFit/>
          </a:bodyPr>
          <a:lstStyle>
            <a:defPPr>
              <a:defRPr lang="en-US">
                <a:effectLst/>
              </a:defRPr>
            </a:defPPr>
            <a:lvl1pPr algn="r">
              <a:defRPr sz="12200" b="0" i="0">
                <a:solidFill>
                  <a:schemeClr val="accent1"/>
                </a:solidFill>
                <a:effectLst/>
                <a:latin typeface="Arial"/>
                <a:ea typeface="+mj-ea"/>
                <a:cs typeface="+mj-cs"/>
              </a:defRPr>
            </a:lvl1pPr>
          </a:lstStyle>
          <a:p>
            <a:pPr lvl="0"/>
            <a:r>
              <a:rPr lang="en-US">
                <a:effectLst/>
              </a:rPr>
              <a:t>”</a:t>
            </a:r>
          </a:p>
        </p:txBody>
      </p:sp>
    </p:spTree>
    <p:extLst>
      <p:ext uri="{BB962C8B-B14F-4D97-AF65-F5344CB8AC3E}">
        <p14:creationId xmlns:p14="http://schemas.microsoft.com/office/powerpoint/2010/main" val="63995142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3124201"/>
            <a:ext cx="8825660" cy="1653180"/>
          </a:xfrm>
          <a:effectLst/>
        </p:spPr>
        <p:txBody>
          <a:bodyPr anchor="b"/>
          <a:lstStyle>
            <a:lvl1pPr algn="l">
              <a:defRPr sz="4000" b="0" cap="none">
                <a:effectLst/>
              </a:defRPr>
            </a:lvl1pPr>
          </a:lstStyle>
          <a:p>
            <a:r>
              <a:rPr lang="en-US">
                <a:effectLst/>
              </a:rPr>
              <a:t>Click to edit Master title style</a:t>
            </a:r>
          </a:p>
        </p:txBody>
      </p:sp>
      <p:sp>
        <p:nvSpPr>
          <p:cNvPr id="3" name="Text Placeholder 2"/>
          <p:cNvSpPr>
            <a:spLocks noGrp="1"/>
          </p:cNvSpPr>
          <p:nvPr>
            <p:ph type="body" idx="1"/>
          </p:nvPr>
        </p:nvSpPr>
        <p:spPr>
          <a:xfrm>
            <a:off x="1154954" y="4777381"/>
            <a:ext cx="8825659" cy="860400"/>
          </a:xfrm>
          <a:effectLst/>
        </p:spPr>
        <p:txBody>
          <a:bodyPr anchor="t"/>
          <a:lstStyle>
            <a:lvl1pPr marL="0" indent="0" algn="l">
              <a:buNone/>
              <a:defRPr sz="2000" cap="none">
                <a:solidFill>
                  <a:schemeClr val="accent1"/>
                </a:solidFill>
                <a:effectLst/>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lvl="0"/>
            <a:r>
              <a:rPr lang="en-US">
                <a:effectLst/>
              </a:rPr>
              <a:t>Edit Master text styles</a:t>
            </a:r>
          </a:p>
        </p:txBody>
      </p:sp>
      <p:sp>
        <p:nvSpPr>
          <p:cNvPr id="4" name="Date Placeholder 3"/>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12317375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lvl1pPr>
              <a:defRPr sz="4200">
                <a:effectLst/>
              </a:defRPr>
            </a:lvl1pPr>
          </a:lstStyle>
          <a:p>
            <a:r>
              <a:rPr lang="en-US">
                <a:effectLst/>
              </a:rPr>
              <a:t>Click to edit Master title style</a:t>
            </a:r>
          </a:p>
        </p:txBody>
      </p:sp>
      <p:sp>
        <p:nvSpPr>
          <p:cNvPr id="3" name="Text Placeholder 2"/>
          <p:cNvSpPr>
            <a:spLocks noGrp="1"/>
          </p:cNvSpPr>
          <p:nvPr>
            <p:ph type="body" idx="1"/>
          </p:nvPr>
        </p:nvSpPr>
        <p:spPr>
          <a:xfrm>
            <a:off x="632947" y="1981200"/>
            <a:ext cx="2946866"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Edit Master text styles</a:t>
            </a:r>
          </a:p>
        </p:txBody>
      </p:sp>
      <p:sp>
        <p:nvSpPr>
          <p:cNvPr id="16" name="Text Placeholder 3"/>
          <p:cNvSpPr>
            <a:spLocks noGrp="1"/>
          </p:cNvSpPr>
          <p:nvPr>
            <p:ph type="body" sz="half" idx="15"/>
          </p:nvPr>
        </p:nvSpPr>
        <p:spPr>
          <a:xfrm>
            <a:off x="652463" y="2667000"/>
            <a:ext cx="2927350" cy="3589338"/>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sp>
        <p:nvSpPr>
          <p:cNvPr id="5" name="Text Placeholder 4"/>
          <p:cNvSpPr>
            <a:spLocks noGrp="1"/>
          </p:cNvSpPr>
          <p:nvPr>
            <p:ph type="body" sz="quarter" idx="3"/>
          </p:nvPr>
        </p:nvSpPr>
        <p:spPr>
          <a:xfrm>
            <a:off x="3883659" y="1981200"/>
            <a:ext cx="2936241"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Edit Master text styles</a:t>
            </a:r>
          </a:p>
        </p:txBody>
      </p:sp>
      <p:sp>
        <p:nvSpPr>
          <p:cNvPr id="19" name="Text Placeholder 3"/>
          <p:cNvSpPr>
            <a:spLocks noGrp="1"/>
          </p:cNvSpPr>
          <p:nvPr>
            <p:ph type="body" sz="half" idx="16"/>
          </p:nvPr>
        </p:nvSpPr>
        <p:spPr>
          <a:xfrm>
            <a:off x="3873106" y="2667000"/>
            <a:ext cx="2946794" cy="3589338"/>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sp>
        <p:nvSpPr>
          <p:cNvPr id="14" name="Text Placeholder 4"/>
          <p:cNvSpPr>
            <a:spLocks noGrp="1"/>
          </p:cNvSpPr>
          <p:nvPr>
            <p:ph type="body" sz="quarter" idx="13"/>
          </p:nvPr>
        </p:nvSpPr>
        <p:spPr>
          <a:xfrm>
            <a:off x="7124700" y="1981200"/>
            <a:ext cx="2932113"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Edit Master text styles</a:t>
            </a:r>
          </a:p>
        </p:txBody>
      </p:sp>
      <p:sp>
        <p:nvSpPr>
          <p:cNvPr id="20" name="Text Placeholder 3"/>
          <p:cNvSpPr>
            <a:spLocks noGrp="1"/>
          </p:cNvSpPr>
          <p:nvPr>
            <p:ph type="body" sz="half" idx="17"/>
          </p:nvPr>
        </p:nvSpPr>
        <p:spPr>
          <a:xfrm>
            <a:off x="7124700" y="2667000"/>
            <a:ext cx="2932113" cy="3589338"/>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4"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13252270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lvl1pPr>
              <a:defRPr sz="4200">
                <a:effectLst/>
              </a:defRPr>
            </a:lvl1pPr>
          </a:lstStyle>
          <a:p>
            <a:r>
              <a:rPr lang="en-US">
                <a:effectLst/>
              </a:rPr>
              <a:t>Click to edit Master title style</a:t>
            </a:r>
          </a:p>
        </p:txBody>
      </p:sp>
      <p:sp>
        <p:nvSpPr>
          <p:cNvPr id="3" name="Text Placeholder 2"/>
          <p:cNvSpPr>
            <a:spLocks noGrp="1"/>
          </p:cNvSpPr>
          <p:nvPr>
            <p:ph type="body" idx="1"/>
          </p:nvPr>
        </p:nvSpPr>
        <p:spPr>
          <a:xfrm>
            <a:off x="652463" y="4250949"/>
            <a:ext cx="2940050"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effectLst/>
              </a:defRPr>
            </a:lvl2pPr>
            <a:lvl3pPr marL="914400" indent="0">
              <a:buNone/>
              <a:defRPr sz="1600">
                <a:effectLst/>
              </a:defRPr>
            </a:lvl3pPr>
            <a:lvl4pPr marL="1371600" indent="0">
              <a:buNone/>
              <a:defRPr sz="1600">
                <a:effectLst/>
              </a:defRPr>
            </a:lvl4pPr>
            <a:lvl5pPr marL="1828800" indent="0">
              <a:buNone/>
              <a:defRPr sz="1600">
                <a:effectLst/>
              </a:defRPr>
            </a:lvl5pPr>
            <a:lvl6pPr marL="2286000" indent="0">
              <a:buNone/>
              <a:defRPr sz="1600">
                <a:effectLst/>
              </a:defRPr>
            </a:lvl6pPr>
            <a:lvl7pPr marL="2743200" indent="0">
              <a:buNone/>
              <a:defRPr sz="1600">
                <a:effectLst/>
              </a:defRPr>
            </a:lvl7pPr>
            <a:lvl8pPr marL="3200400" indent="0">
              <a:buNone/>
              <a:defRPr sz="1600">
                <a:effectLst/>
              </a:defRPr>
            </a:lvl8pPr>
            <a:lvl9pPr marL="3657600" indent="0">
              <a:buNone/>
              <a:defRPr sz="1600">
                <a:effectLst/>
              </a:defRPr>
            </a:lvl9pPr>
          </a:lstStyle>
          <a:p>
            <a:r>
              <a:rPr lang="en-US">
                <a:effectLst/>
              </a:rPr>
              <a:t>Click icon to add picture</a:t>
            </a:r>
          </a:p>
        </p:txBody>
      </p:sp>
      <p:sp>
        <p:nvSpPr>
          <p:cNvPr id="22" name="Text Placeholder 3"/>
          <p:cNvSpPr>
            <a:spLocks noGrp="1"/>
          </p:cNvSpPr>
          <p:nvPr>
            <p:ph type="body" sz="half" idx="18"/>
          </p:nvPr>
        </p:nvSpPr>
        <p:spPr>
          <a:xfrm>
            <a:off x="652463" y="4827211"/>
            <a:ext cx="2940050" cy="659189"/>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sp>
        <p:nvSpPr>
          <p:cNvPr id="5" name="Text Placeholder 4"/>
          <p:cNvSpPr>
            <a:spLocks noGrp="1"/>
          </p:cNvSpPr>
          <p:nvPr>
            <p:ph type="body" sz="quarter" idx="3"/>
          </p:nvPr>
        </p:nvSpPr>
        <p:spPr>
          <a:xfrm>
            <a:off x="3889375" y="4250949"/>
            <a:ext cx="2930525"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effectLst/>
              </a:defRPr>
            </a:lvl2pPr>
            <a:lvl3pPr marL="914400" indent="0">
              <a:buNone/>
              <a:defRPr sz="1600">
                <a:effectLst/>
              </a:defRPr>
            </a:lvl3pPr>
            <a:lvl4pPr marL="1371600" indent="0">
              <a:buNone/>
              <a:defRPr sz="1600">
                <a:effectLst/>
              </a:defRPr>
            </a:lvl4pPr>
            <a:lvl5pPr marL="1828800" indent="0">
              <a:buNone/>
              <a:defRPr sz="1600">
                <a:effectLst/>
              </a:defRPr>
            </a:lvl5pPr>
            <a:lvl6pPr marL="2286000" indent="0">
              <a:buNone/>
              <a:defRPr sz="1600">
                <a:effectLst/>
              </a:defRPr>
            </a:lvl6pPr>
            <a:lvl7pPr marL="2743200" indent="0">
              <a:buNone/>
              <a:defRPr sz="1600">
                <a:effectLst/>
              </a:defRPr>
            </a:lvl7pPr>
            <a:lvl8pPr marL="3200400" indent="0">
              <a:buNone/>
              <a:defRPr sz="1600">
                <a:effectLst/>
              </a:defRPr>
            </a:lvl8pPr>
            <a:lvl9pPr marL="3657600" indent="0">
              <a:buNone/>
              <a:defRPr sz="1600">
                <a:effectLst/>
              </a:defRPr>
            </a:lvl9pPr>
          </a:lstStyle>
          <a:p>
            <a:r>
              <a:rPr lang="en-US">
                <a:effectLst/>
              </a:rPr>
              <a:t>Click icon to add picture</a:t>
            </a:r>
          </a:p>
        </p:txBody>
      </p:sp>
      <p:sp>
        <p:nvSpPr>
          <p:cNvPr id="23" name="Text Placeholder 3"/>
          <p:cNvSpPr>
            <a:spLocks noGrp="1"/>
          </p:cNvSpPr>
          <p:nvPr>
            <p:ph type="body" sz="half" idx="19"/>
          </p:nvPr>
        </p:nvSpPr>
        <p:spPr>
          <a:xfrm>
            <a:off x="3888022" y="4827210"/>
            <a:ext cx="2934406" cy="659189"/>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sp>
        <p:nvSpPr>
          <p:cNvPr id="14" name="Text Placeholder 4"/>
          <p:cNvSpPr>
            <a:spLocks noGrp="1"/>
          </p:cNvSpPr>
          <p:nvPr>
            <p:ph type="body" sz="quarter" idx="13"/>
          </p:nvPr>
        </p:nvSpPr>
        <p:spPr>
          <a:xfrm>
            <a:off x="7124700" y="4250949"/>
            <a:ext cx="2932113"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effectLst/>
              </a:defRPr>
            </a:lvl2pPr>
            <a:lvl3pPr marL="914400" indent="0">
              <a:buNone/>
              <a:defRPr sz="1600">
                <a:effectLst/>
              </a:defRPr>
            </a:lvl3pPr>
            <a:lvl4pPr marL="1371600" indent="0">
              <a:buNone/>
              <a:defRPr sz="1600">
                <a:effectLst/>
              </a:defRPr>
            </a:lvl4pPr>
            <a:lvl5pPr marL="1828800" indent="0">
              <a:buNone/>
              <a:defRPr sz="1600">
                <a:effectLst/>
              </a:defRPr>
            </a:lvl5pPr>
            <a:lvl6pPr marL="2286000" indent="0">
              <a:buNone/>
              <a:defRPr sz="1600">
                <a:effectLst/>
              </a:defRPr>
            </a:lvl6pPr>
            <a:lvl7pPr marL="2743200" indent="0">
              <a:buNone/>
              <a:defRPr sz="1600">
                <a:effectLst/>
              </a:defRPr>
            </a:lvl7pPr>
            <a:lvl8pPr marL="3200400" indent="0">
              <a:buNone/>
              <a:defRPr sz="1600">
                <a:effectLst/>
              </a:defRPr>
            </a:lvl8pPr>
            <a:lvl9pPr marL="3657600" indent="0">
              <a:buNone/>
              <a:defRPr sz="1600">
                <a:effectLst/>
              </a:defRPr>
            </a:lvl9pPr>
          </a:lstStyle>
          <a:p>
            <a:r>
              <a:rPr lang="en-US">
                <a:effectLst/>
              </a:rPr>
              <a:t>Click icon to add picture</a:t>
            </a:r>
          </a:p>
        </p:txBody>
      </p:sp>
      <p:sp>
        <p:nvSpPr>
          <p:cNvPr id="24" name="Text Placeholder 3"/>
          <p:cNvSpPr>
            <a:spLocks noGrp="1"/>
          </p:cNvSpPr>
          <p:nvPr>
            <p:ph type="body" sz="half" idx="20"/>
          </p:nvPr>
        </p:nvSpPr>
        <p:spPr>
          <a:xfrm>
            <a:off x="7124575" y="4827208"/>
            <a:ext cx="2935997" cy="659189"/>
          </a:xfrm>
          <a:effectLst/>
        </p:spPr>
        <p:txBody>
          <a:bodyPr anchor="t">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4"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21825254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Vertical Text Placeholder 2"/>
          <p:cNvSpPr>
            <a:spLocks noGrp="1"/>
          </p:cNvSpPr>
          <p:nvPr>
            <p:ph type="body" orient="vert" idx="1"/>
          </p:nvPr>
        </p:nvSpPr>
        <p:spPr>
          <a:effectLst/>
        </p:spPr>
        <p:txBody>
          <a:bodyPr vert="eaVert" anchor="t" anchorCtr="0"/>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428843985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a:effectLst/>
      </p:grpSpPr>
      <p:sp>
        <p:nvSpPr>
          <p:cNvPr id="2" name="Vertical Title 1"/>
          <p:cNvSpPr>
            <a:spLocks noGrp="1"/>
          </p:cNvSpPr>
          <p:nvPr>
            <p:ph type="title" orient="vert"/>
          </p:nvPr>
        </p:nvSpPr>
        <p:spPr>
          <a:xfrm>
            <a:off x="8304212" y="430213"/>
            <a:ext cx="1752601" cy="5826125"/>
          </a:xfrm>
          <a:effectLst/>
        </p:spPr>
        <p:txBody>
          <a:bodyPr vert="eaVert" anchor="b" anchorCtr="0"/>
          <a:lstStyle/>
          <a:p>
            <a:r>
              <a:rPr lang="en-US">
                <a:effectLst/>
              </a:rPr>
              <a:t>Click to edit Master title style</a:t>
            </a:r>
          </a:p>
        </p:txBody>
      </p:sp>
      <p:sp>
        <p:nvSpPr>
          <p:cNvPr id="3" name="Vertical Text Placeholder 2"/>
          <p:cNvSpPr>
            <a:spLocks noGrp="1"/>
          </p:cNvSpPr>
          <p:nvPr>
            <p:ph type="body" orient="vert" idx="1"/>
          </p:nvPr>
        </p:nvSpPr>
        <p:spPr>
          <a:xfrm>
            <a:off x="652463" y="887414"/>
            <a:ext cx="7423149" cy="5368924"/>
          </a:xfrm>
          <a:effectLst/>
        </p:spPr>
        <p:txBody>
          <a:bodyPr vert="eaVert"/>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31070126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113" y="1447800"/>
            <a:ext cx="8823325" cy="3327400"/>
          </a:xfrm>
        </p:spPr>
        <p:txBody>
          <a:bodyPr/>
          <a:lstStyle/>
          <a:p>
            <a:r>
              <a:rPr lang="ru-RU" smtClean="0"/>
              <a:t>Образец заголовка</a:t>
            </a:r>
            <a:endParaRPr lang="ru-RU"/>
          </a:p>
        </p:txBody>
      </p:sp>
      <p:sp>
        <p:nvSpPr>
          <p:cNvPr id="3" name="Дата 2"/>
          <p:cNvSpPr>
            <a:spLocks noGrp="1"/>
          </p:cNvSpPr>
          <p:nvPr>
            <p:ph type="dt" idx="10"/>
          </p:nvPr>
        </p:nvSpPr>
        <p:spPr>
          <a:xfrm>
            <a:off x="10802938" y="1447800"/>
            <a:ext cx="989012" cy="303213"/>
          </a:xfrm>
        </p:spPr>
        <p:txBody>
          <a:bodyPr/>
          <a:lstStyle>
            <a:lvl1pPr>
              <a:defRPr/>
            </a:lvl1pPr>
          </a:lstStyle>
          <a:p>
            <a:fld id="{9D692F9A-357C-48F3-9F4D-8F2D1B7B5093}" type="datetime1">
              <a:rPr lang="ru-RU"/>
              <a:pPr/>
              <a:t>14.03.2018</a:t>
            </a:fld>
            <a:endParaRPr lang="ru-RU"/>
          </a:p>
        </p:txBody>
      </p:sp>
      <p:sp>
        <p:nvSpPr>
          <p:cNvPr id="4" name="Номер слайда 3"/>
          <p:cNvSpPr>
            <a:spLocks noGrp="1"/>
          </p:cNvSpPr>
          <p:nvPr>
            <p:ph type="sldNum" idx="11"/>
          </p:nvPr>
        </p:nvSpPr>
        <p:spPr>
          <a:xfrm>
            <a:off x="10352088" y="295275"/>
            <a:ext cx="836612" cy="765175"/>
          </a:xfrm>
        </p:spPr>
        <p:txBody>
          <a:bodyPr/>
          <a:lstStyle>
            <a:lvl1pPr>
              <a:defRPr/>
            </a:lvl1pPr>
          </a:lstStyle>
          <a:p>
            <a:fld id="{9C9818E5-806C-480F-B97D-EC822770C189}"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Content Placeholder 2"/>
          <p:cNvSpPr>
            <a:spLocks noGrp="1"/>
          </p:cNvSpPr>
          <p:nvPr>
            <p:ph idx="1"/>
          </p:nvPr>
        </p:nvSpPr>
        <p:spPr>
          <a:effectLst/>
        </p:spPr>
        <p:txBody>
          <a:body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38128667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6" y="2861733"/>
            <a:ext cx="8825657" cy="1915647"/>
          </a:xfrm>
          <a:effectLst/>
        </p:spPr>
        <p:txBody>
          <a:bodyPr anchor="b"/>
          <a:lstStyle>
            <a:lvl1pPr algn="l">
              <a:defRPr sz="4000" b="0" cap="none">
                <a:effectLst/>
              </a:defRPr>
            </a:lvl1pPr>
          </a:lstStyle>
          <a:p>
            <a:r>
              <a:rPr lang="en-US">
                <a:effectLst/>
              </a:rPr>
              <a:t>Click to edit Master title style</a:t>
            </a:r>
          </a:p>
        </p:txBody>
      </p:sp>
      <p:sp>
        <p:nvSpPr>
          <p:cNvPr id="3" name="Text Placeholder 2"/>
          <p:cNvSpPr>
            <a:spLocks noGrp="1"/>
          </p:cNvSpPr>
          <p:nvPr>
            <p:ph type="body" idx="1"/>
          </p:nvPr>
        </p:nvSpPr>
        <p:spPr>
          <a:xfrm>
            <a:off x="1154955" y="4777381"/>
            <a:ext cx="8825658" cy="860400"/>
          </a:xfrm>
          <a:effectLst/>
        </p:spPr>
        <p:txBody>
          <a:bodyPr anchor="t"/>
          <a:lstStyle>
            <a:lvl1pPr marL="0" indent="0" algn="l">
              <a:buNone/>
              <a:defRPr sz="2000" cap="all">
                <a:solidFill>
                  <a:schemeClr val="accent1"/>
                </a:solidFill>
                <a:effectLst/>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lvl="0"/>
            <a:r>
              <a:rPr lang="en-US">
                <a:effectLst/>
              </a:rPr>
              <a:t>Edit Master text styles</a:t>
            </a:r>
          </a:p>
        </p:txBody>
      </p:sp>
      <p:sp>
        <p:nvSpPr>
          <p:cNvPr id="4" name="Date Placeholder 3"/>
          <p:cNvSpPr>
            <a:spLocks noGrp="1"/>
          </p:cNvSpPr>
          <p:nvPr>
            <p:ph type="dt" sz="half" idx="10"/>
          </p:nvPr>
        </p:nvSpPr>
        <p:spPr>
          <a:effectLst/>
        </p:spPr>
        <p:txBody>
          <a:bodyPr/>
          <a:lstStyle/>
          <a:p>
            <a:fld id="{9796027F-7875-4030-9381-8BD8C4F21935}" type="datetimeFigureOut">
              <a:rPr lang="en-US" smtClean="0">
                <a:effectLst/>
              </a:rPr>
              <a:pPr/>
              <a:t>3/14/2018</a:t>
            </a:fld>
            <a:endParaRPr lang="en-US">
              <a:effectLst/>
            </a:endParaRPr>
          </a:p>
        </p:txBody>
      </p:sp>
      <p:sp>
        <p:nvSpPr>
          <p:cNvPr id="5" name="Footer Placeholder 4"/>
          <p:cNvSpPr>
            <a:spLocks noGrp="1"/>
          </p:cNvSpPr>
          <p:nvPr>
            <p:ph type="ftr" sz="quarter" idx="11"/>
          </p:nvPr>
        </p:nvSpPr>
        <p:spPr>
          <a:effectLst/>
        </p:spPr>
        <p:txBody>
          <a:bodyPr/>
          <a:lstStyle/>
          <a:p>
            <a:endParaRPr lang="en-US">
              <a:effectLst/>
            </a:endParaRPr>
          </a:p>
        </p:txBody>
      </p:sp>
      <p:sp>
        <p:nvSpPr>
          <p:cNvPr id="6" name="Slide Number Placeholder 5"/>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27318782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3" name="Content Placeholder 2"/>
          <p:cNvSpPr>
            <a:spLocks noGrp="1"/>
          </p:cNvSpPr>
          <p:nvPr>
            <p:ph sz="half" idx="1"/>
          </p:nvPr>
        </p:nvSpPr>
        <p:spPr>
          <a:xfrm>
            <a:off x="1103312" y="2060575"/>
            <a:ext cx="4396339" cy="4195763"/>
          </a:xfrm>
          <a:effectLst/>
        </p:spPr>
        <p:txBody>
          <a:bodyPr>
            <a:normAutofit/>
          </a:bodyPr>
          <a:lstStyle>
            <a:lvl1pPr>
              <a:defRPr sz="1800">
                <a:effectLst/>
              </a:defRPr>
            </a:lvl1pPr>
            <a:lvl2pPr>
              <a:defRPr sz="1600">
                <a:effectLst/>
              </a:defRPr>
            </a:lvl2pPr>
            <a:lvl3pPr>
              <a:defRPr sz="1400">
                <a:effectLst/>
              </a:defRPr>
            </a:lvl3pPr>
            <a:lvl4pPr>
              <a:defRPr sz="1200">
                <a:effectLst/>
              </a:defRPr>
            </a:lvl4pPr>
            <a:lvl5pPr>
              <a:defRPr sz="1200">
                <a:effectLst/>
              </a:defRPr>
            </a:lvl5pPr>
            <a:lvl6pPr>
              <a:defRPr sz="1200">
                <a:effectLst/>
              </a:defRPr>
            </a:lvl6pPr>
            <a:lvl7pPr>
              <a:defRPr sz="1200">
                <a:effectLst/>
              </a:defRPr>
            </a:lvl7pPr>
            <a:lvl8pPr>
              <a:defRPr sz="1200">
                <a:effectLst/>
              </a:defRPr>
            </a:lvl8pPr>
            <a:lvl9pPr>
              <a:defRPr sz="1200">
                <a:effectLst/>
              </a:defRPr>
            </a:lvl9p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Content Placeholder 3"/>
          <p:cNvSpPr>
            <a:spLocks noGrp="1"/>
          </p:cNvSpPr>
          <p:nvPr>
            <p:ph sz="half" idx="2"/>
          </p:nvPr>
        </p:nvSpPr>
        <p:spPr>
          <a:xfrm>
            <a:off x="5654493" y="2056092"/>
            <a:ext cx="4396341" cy="4200245"/>
          </a:xfrm>
          <a:effectLst/>
        </p:spPr>
        <p:txBody>
          <a:bodyPr>
            <a:normAutofit/>
          </a:bodyPr>
          <a:lstStyle>
            <a:lvl1pPr>
              <a:defRPr sz="1800">
                <a:effectLst/>
              </a:defRPr>
            </a:lvl1pPr>
            <a:lvl2pPr>
              <a:defRPr sz="1600">
                <a:effectLst/>
              </a:defRPr>
            </a:lvl2pPr>
            <a:lvl3pPr>
              <a:defRPr sz="1400">
                <a:effectLst/>
              </a:defRPr>
            </a:lvl3pPr>
            <a:lvl4pPr>
              <a:defRPr sz="1200">
                <a:effectLst/>
              </a:defRPr>
            </a:lvl4pPr>
            <a:lvl5pPr>
              <a:defRPr sz="1200">
                <a:effectLst/>
              </a:defRPr>
            </a:lvl5pPr>
            <a:lvl6pPr>
              <a:defRPr sz="1200">
                <a:effectLst/>
              </a:defRPr>
            </a:lvl6pPr>
            <a:lvl7pPr>
              <a:defRPr sz="1200">
                <a:effectLst/>
              </a:defRPr>
            </a:lvl7pPr>
            <a:lvl8pPr>
              <a:defRPr sz="1200">
                <a:effectLst/>
              </a:defRPr>
            </a:lvl8pPr>
            <a:lvl9pPr>
              <a:defRPr sz="1200">
                <a:effectLst/>
              </a:defRPr>
            </a:lvl9p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Date Placeholder 4"/>
          <p:cNvSpPr>
            <a:spLocks noGrp="1"/>
          </p:cNvSpPr>
          <p:nvPr>
            <p:ph type="dt" sz="half" idx="10"/>
          </p:nvPr>
        </p:nvSpPr>
        <p:spPr>
          <a:effectLst/>
        </p:spPr>
        <p:txBody>
          <a:bodyPr/>
          <a:lstStyle/>
          <a:p>
            <a:fld id="{9796027F-7875-4030-9381-8BD8C4F21935}" type="datetimeFigureOut">
              <a:rPr lang="en-US" smtClean="0">
                <a:effectLst/>
              </a:rPr>
              <a:pPr/>
              <a:t>3/14/2018</a:t>
            </a:fld>
            <a:endParaRPr lang="en-US">
              <a:effectLst/>
            </a:endParaRPr>
          </a:p>
        </p:txBody>
      </p:sp>
      <p:sp>
        <p:nvSpPr>
          <p:cNvPr id="6" name="Footer Placeholder 5"/>
          <p:cNvSpPr>
            <a:spLocks noGrp="1"/>
          </p:cNvSpPr>
          <p:nvPr>
            <p:ph type="ftr" sz="quarter" idx="11"/>
          </p:nvPr>
        </p:nvSpPr>
        <p:spPr>
          <a:effectLst/>
        </p:spPr>
        <p:txBody>
          <a:bodyPr/>
          <a:lstStyle/>
          <a:p>
            <a:endParaRPr lang="en-US">
              <a:effectLst/>
            </a:endParaRPr>
          </a:p>
        </p:txBody>
      </p:sp>
      <p:sp>
        <p:nvSpPr>
          <p:cNvPr id="7" name="Slide Number Placeholder 6"/>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18766314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lvl1pPr>
              <a:defRPr>
                <a:effectLst/>
              </a:defRPr>
            </a:lvl1pPr>
          </a:lstStyle>
          <a:p>
            <a:r>
              <a:rPr lang="en-US">
                <a:effectLst/>
              </a:rPr>
              <a:t>Click to edit Master title style</a:t>
            </a:r>
          </a:p>
        </p:txBody>
      </p:sp>
      <p:sp>
        <p:nvSpPr>
          <p:cNvPr id="3" name="Text Placeholder 2"/>
          <p:cNvSpPr>
            <a:spLocks noGrp="1"/>
          </p:cNvSpPr>
          <p:nvPr>
            <p:ph type="body" idx="1"/>
          </p:nvPr>
        </p:nvSpPr>
        <p:spPr>
          <a:xfrm>
            <a:off x="1103313" y="1905000"/>
            <a:ext cx="4396338"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Edit Master text styles</a:t>
            </a:r>
          </a:p>
        </p:txBody>
      </p:sp>
      <p:sp>
        <p:nvSpPr>
          <p:cNvPr id="4" name="Content Placeholder 3"/>
          <p:cNvSpPr>
            <a:spLocks noGrp="1"/>
          </p:cNvSpPr>
          <p:nvPr>
            <p:ph sz="half" idx="2"/>
          </p:nvPr>
        </p:nvSpPr>
        <p:spPr>
          <a:xfrm>
            <a:off x="1103312" y="2514600"/>
            <a:ext cx="4396339" cy="3741738"/>
          </a:xfrm>
          <a:effectLst/>
        </p:spPr>
        <p:txBody>
          <a:bodyPr>
            <a:normAutofit/>
          </a:bodyPr>
          <a:lstStyle>
            <a:lvl1pPr>
              <a:defRPr sz="1800">
                <a:effectLst/>
              </a:defRPr>
            </a:lvl1pPr>
            <a:lvl2pPr>
              <a:defRPr sz="1600">
                <a:effectLst/>
              </a:defRPr>
            </a:lvl2pPr>
            <a:lvl3pPr>
              <a:defRPr sz="1400">
                <a:effectLst/>
              </a:defRPr>
            </a:lvl3pPr>
            <a:lvl4pPr>
              <a:defRPr sz="1200">
                <a:effectLst/>
              </a:defRPr>
            </a:lvl4pPr>
            <a:lvl5pPr>
              <a:defRPr sz="1200">
                <a:effectLst/>
              </a:defRPr>
            </a:lvl5pPr>
            <a:lvl6pPr>
              <a:defRPr sz="1200">
                <a:effectLst/>
              </a:defRPr>
            </a:lvl6pPr>
            <a:lvl7pPr>
              <a:defRPr sz="1200">
                <a:effectLst/>
              </a:defRPr>
            </a:lvl7pPr>
            <a:lvl8pPr>
              <a:defRPr sz="1200">
                <a:effectLst/>
              </a:defRPr>
            </a:lvl8pPr>
            <a:lvl9pPr>
              <a:defRPr sz="1200">
                <a:effectLst/>
              </a:defRPr>
            </a:lvl9p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5" name="Text Placeholder 4"/>
          <p:cNvSpPr>
            <a:spLocks noGrp="1"/>
          </p:cNvSpPr>
          <p:nvPr>
            <p:ph type="body" sz="quarter" idx="3"/>
          </p:nvPr>
        </p:nvSpPr>
        <p:spPr>
          <a:xfrm>
            <a:off x="5654495" y="1905000"/>
            <a:ext cx="4396339" cy="576262"/>
          </a:xfrm>
          <a:effectLst/>
        </p:spPr>
        <p:txBody>
          <a:bodyPr anchor="b">
            <a:noAutofit/>
          </a:bodyPr>
          <a:lstStyle>
            <a:lvl1pPr marL="0" indent="0">
              <a:buNone/>
              <a:defRPr sz="2400" b="0">
                <a:solidFill>
                  <a:schemeClr val="accent1"/>
                </a:solidFill>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a:effectLst/>
              </a:rPr>
              <a:t>Edit Master text styles</a:t>
            </a:r>
          </a:p>
        </p:txBody>
      </p:sp>
      <p:sp>
        <p:nvSpPr>
          <p:cNvPr id="6" name="Content Placeholder 5"/>
          <p:cNvSpPr>
            <a:spLocks noGrp="1"/>
          </p:cNvSpPr>
          <p:nvPr>
            <p:ph sz="quarter" idx="4"/>
          </p:nvPr>
        </p:nvSpPr>
        <p:spPr>
          <a:xfrm>
            <a:off x="5654495" y="2514600"/>
            <a:ext cx="4396339" cy="3741738"/>
          </a:xfrm>
          <a:effectLst/>
        </p:spPr>
        <p:txBody>
          <a:bodyPr>
            <a:normAutofit/>
          </a:bodyPr>
          <a:lstStyle>
            <a:lvl1pPr>
              <a:defRPr sz="1800">
                <a:effectLst/>
              </a:defRPr>
            </a:lvl1pPr>
            <a:lvl2pPr>
              <a:defRPr sz="1600">
                <a:effectLst/>
              </a:defRPr>
            </a:lvl2pPr>
            <a:lvl3pPr>
              <a:defRPr sz="1400">
                <a:effectLst/>
              </a:defRPr>
            </a:lvl3pPr>
            <a:lvl4pPr>
              <a:defRPr sz="1200">
                <a:effectLst/>
              </a:defRPr>
            </a:lvl4pPr>
            <a:lvl5pPr>
              <a:defRPr sz="1200">
                <a:effectLst/>
              </a:defRPr>
            </a:lvl5pPr>
            <a:lvl6pPr>
              <a:defRPr sz="1200">
                <a:effectLst/>
              </a:defRPr>
            </a:lvl6pPr>
            <a:lvl7pPr>
              <a:defRPr sz="1200">
                <a:effectLst/>
              </a:defRPr>
            </a:lvl7pPr>
            <a:lvl8pPr>
              <a:defRPr sz="1200">
                <a:effectLst/>
              </a:defRPr>
            </a:lvl8pPr>
            <a:lvl9pPr>
              <a:defRPr sz="1200">
                <a:effectLst/>
              </a:defRPr>
            </a:lvl9p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7" name="Date Placeholder 6"/>
          <p:cNvSpPr>
            <a:spLocks noGrp="1"/>
          </p:cNvSpPr>
          <p:nvPr>
            <p:ph type="dt" sz="half" idx="10"/>
          </p:nvPr>
        </p:nvSpPr>
        <p:spPr>
          <a:effectLst/>
        </p:spPr>
        <p:txBody>
          <a:bodyPr/>
          <a:lstStyle/>
          <a:p>
            <a:fld id="{9796027F-7875-4030-9381-8BD8C4F21935}" type="datetimeFigureOut">
              <a:rPr lang="en-US" smtClean="0">
                <a:effectLst/>
              </a:rPr>
              <a:pPr/>
              <a:t>3/14/2018</a:t>
            </a:fld>
            <a:endParaRPr lang="en-US">
              <a:effectLst/>
            </a:endParaRPr>
          </a:p>
        </p:txBody>
      </p:sp>
      <p:sp>
        <p:nvSpPr>
          <p:cNvPr id="8" name="Footer Placeholder 7"/>
          <p:cNvSpPr>
            <a:spLocks noGrp="1"/>
          </p:cNvSpPr>
          <p:nvPr>
            <p:ph type="ftr" sz="quarter" idx="11"/>
          </p:nvPr>
        </p:nvSpPr>
        <p:spPr>
          <a:effectLst/>
        </p:spPr>
        <p:txBody>
          <a:bodyPr/>
          <a:lstStyle/>
          <a:p>
            <a:endParaRPr lang="en-US">
              <a:effectLst/>
            </a:endParaRPr>
          </a:p>
        </p:txBody>
      </p:sp>
      <p:sp>
        <p:nvSpPr>
          <p:cNvPr id="9" name="Slide Number Placeholder 8"/>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3387181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a:effectLst/>
              </a:rPr>
              <a:t>Click to edit Master title style</a:t>
            </a:r>
          </a:p>
        </p:txBody>
      </p:sp>
      <p:sp>
        <p:nvSpPr>
          <p:cNvPr id="7" name="Date Placeholder 2"/>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5" name="Footer Placeholder 3"/>
          <p:cNvSpPr>
            <a:spLocks noGrp="1"/>
          </p:cNvSpPr>
          <p:nvPr>
            <p:ph type="ftr" sz="quarter" idx="11"/>
          </p:nvPr>
        </p:nvSpPr>
        <p:spPr>
          <a:effectLst/>
        </p:spPr>
        <p:txBody>
          <a:bodyPr/>
          <a:lstStyle/>
          <a:p>
            <a:endParaRPr lang="en-US">
              <a:effectLst/>
            </a:endParaRPr>
          </a:p>
        </p:txBody>
      </p:sp>
      <p:sp>
        <p:nvSpPr>
          <p:cNvPr id="6" name="Slide Number Placeholder 4"/>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3859787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7" name="Date Placeholder 1"/>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5" name="Footer Placeholder 2"/>
          <p:cNvSpPr>
            <a:spLocks noGrp="1"/>
          </p:cNvSpPr>
          <p:nvPr>
            <p:ph type="ftr" sz="quarter" idx="11"/>
          </p:nvPr>
        </p:nvSpPr>
        <p:spPr>
          <a:effectLst/>
        </p:spPr>
        <p:txBody>
          <a:bodyPr/>
          <a:lstStyle/>
          <a:p>
            <a:endParaRPr lang="en-US">
              <a:effectLst/>
            </a:endParaRPr>
          </a:p>
        </p:txBody>
      </p:sp>
      <p:sp>
        <p:nvSpPr>
          <p:cNvPr id="6" name="Slide Number Placeholder 3"/>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158555641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4954" y="1447800"/>
            <a:ext cx="3401064" cy="1447800"/>
          </a:xfrm>
          <a:effectLst/>
        </p:spPr>
        <p:txBody>
          <a:bodyPr anchor="b"/>
          <a:lstStyle>
            <a:lvl1pPr algn="l">
              <a:defRPr sz="2400" b="0">
                <a:effectLst/>
              </a:defRPr>
            </a:lvl1pPr>
          </a:lstStyle>
          <a:p>
            <a:r>
              <a:rPr lang="en-US">
                <a:effectLst/>
              </a:rPr>
              <a:t>Click to edit Master title style</a:t>
            </a:r>
          </a:p>
        </p:txBody>
      </p:sp>
      <p:sp>
        <p:nvSpPr>
          <p:cNvPr id="3" name="Content Placeholder 2"/>
          <p:cNvSpPr>
            <a:spLocks noGrp="1"/>
          </p:cNvSpPr>
          <p:nvPr>
            <p:ph idx="1"/>
          </p:nvPr>
        </p:nvSpPr>
        <p:spPr>
          <a:xfrm>
            <a:off x="4784616" y="1447800"/>
            <a:ext cx="5195997" cy="4572000"/>
          </a:xfrm>
          <a:effectLst/>
        </p:spPr>
        <p:txBody>
          <a:bodyPr anchor="ctr">
            <a:normAutofit/>
          </a:bodyPr>
          <a:lstStyle>
            <a:lvl1pPr>
              <a:defRPr sz="2000">
                <a:effectLst/>
              </a:defRPr>
            </a:lvl1pPr>
            <a:lvl2pPr>
              <a:defRPr sz="1800">
                <a:effectLst/>
              </a:defRPr>
            </a:lvl2pPr>
            <a:lvl3pPr>
              <a:defRPr sz="1600">
                <a:effectLst/>
              </a:defRPr>
            </a:lvl3pPr>
            <a:lvl4pPr>
              <a:defRPr sz="1400">
                <a:effectLst/>
              </a:defRPr>
            </a:lvl4pPr>
            <a:lvl5pPr>
              <a:defRPr sz="1400">
                <a:effectLst/>
              </a:defRPr>
            </a:lvl5pPr>
            <a:lvl6pPr>
              <a:defRPr sz="1400">
                <a:effectLst/>
              </a:defRPr>
            </a:lvl6pPr>
            <a:lvl7pPr>
              <a:defRPr sz="1400">
                <a:effectLst/>
              </a:defRPr>
            </a:lvl7pPr>
            <a:lvl8pPr>
              <a:defRPr sz="1400">
                <a:effectLst/>
              </a:defRPr>
            </a:lvl8pPr>
            <a:lvl9pPr>
              <a:defRPr sz="1400">
                <a:effectLst/>
              </a:defRPr>
            </a:lvl9p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Text Placeholder 3"/>
          <p:cNvSpPr>
            <a:spLocks noGrp="1"/>
          </p:cNvSpPr>
          <p:nvPr>
            <p:ph type="body" sz="half" idx="2"/>
          </p:nvPr>
        </p:nvSpPr>
        <p:spPr>
          <a:xfrm>
            <a:off x="1154954" y="3129280"/>
            <a:ext cx="3401063" cy="2895599"/>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sp>
        <p:nvSpPr>
          <p:cNvPr id="7" name="Date Placeholder 4"/>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5" name="Footer Placeholder 5"/>
          <p:cNvSpPr>
            <a:spLocks noGrp="1"/>
          </p:cNvSpPr>
          <p:nvPr>
            <p:ph type="ftr" sz="quarter" idx="11"/>
          </p:nvPr>
        </p:nvSpPr>
        <p:spPr>
          <a:effectLst/>
        </p:spPr>
        <p:txBody>
          <a:bodyPr/>
          <a:lstStyle/>
          <a:p>
            <a:endParaRPr lang="en-US">
              <a:effectLst/>
            </a:endParaRPr>
          </a:p>
        </p:txBody>
      </p:sp>
      <p:sp>
        <p:nvSpPr>
          <p:cNvPr id="6" name="Slide Number Placeholder 6"/>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14864255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153907" y="1854192"/>
            <a:ext cx="5092906" cy="1574808"/>
          </a:xfrm>
          <a:effectLst/>
        </p:spPr>
        <p:txBody>
          <a:bodyPr anchor="b">
            <a:normAutofit/>
          </a:bodyPr>
          <a:lstStyle>
            <a:lvl1pPr algn="l">
              <a:defRPr sz="3600" b="0">
                <a:effectLst/>
              </a:defRPr>
            </a:lvl1pPr>
          </a:lstStyle>
          <a:p>
            <a:r>
              <a:rPr lang="en-US">
                <a:effectLst/>
              </a:rPr>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effectLst/>
              </a:defRPr>
            </a:lvl2pPr>
            <a:lvl3pPr marL="914400" indent="0">
              <a:buNone/>
              <a:defRPr sz="1600">
                <a:effectLst/>
              </a:defRPr>
            </a:lvl3pPr>
            <a:lvl4pPr marL="1371600" indent="0">
              <a:buNone/>
              <a:defRPr sz="1600">
                <a:effectLst/>
              </a:defRPr>
            </a:lvl4pPr>
            <a:lvl5pPr marL="1828800" indent="0">
              <a:buNone/>
              <a:defRPr sz="1600">
                <a:effectLst/>
              </a:defRPr>
            </a:lvl5pPr>
            <a:lvl6pPr marL="2286000" indent="0">
              <a:buNone/>
              <a:defRPr sz="1600">
                <a:effectLst/>
              </a:defRPr>
            </a:lvl6pPr>
            <a:lvl7pPr marL="2743200" indent="0">
              <a:buNone/>
              <a:defRPr sz="1600">
                <a:effectLst/>
              </a:defRPr>
            </a:lvl7pPr>
            <a:lvl8pPr marL="3200400" indent="0">
              <a:buNone/>
              <a:defRPr sz="1600">
                <a:effectLst/>
              </a:defRPr>
            </a:lvl8pPr>
            <a:lvl9pPr marL="3657600" indent="0">
              <a:buNone/>
              <a:defRPr sz="1600">
                <a:effectLst/>
              </a:defRPr>
            </a:lvl9pPr>
          </a:lstStyle>
          <a:p>
            <a:r>
              <a:rPr lang="en-US">
                <a:effectLst/>
              </a:rPr>
              <a:t>Click icon to add picture</a:t>
            </a:r>
          </a:p>
        </p:txBody>
      </p:sp>
      <p:sp>
        <p:nvSpPr>
          <p:cNvPr id="4" name="Text Placeholder 3"/>
          <p:cNvSpPr>
            <a:spLocks noGrp="1"/>
          </p:cNvSpPr>
          <p:nvPr>
            <p:ph type="body" sz="half" idx="2"/>
          </p:nvPr>
        </p:nvSpPr>
        <p:spPr>
          <a:xfrm>
            <a:off x="1154954" y="3657600"/>
            <a:ext cx="5084979" cy="1371600"/>
          </a:xfrm>
          <a:effectLst/>
        </p:spPr>
        <p:txBody>
          <a:bodyPr>
            <a:normAutofit/>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a:effectLst/>
              </a:rPr>
              <a:t>Edit Master text styles</a:t>
            </a:r>
          </a:p>
        </p:txBody>
      </p:sp>
      <p:sp>
        <p:nvSpPr>
          <p:cNvPr id="5" name="Date Placeholder 4"/>
          <p:cNvSpPr>
            <a:spLocks noGrp="1"/>
          </p:cNvSpPr>
          <p:nvPr>
            <p:ph type="dt" sz="half" idx="10"/>
          </p:nvPr>
        </p:nvSpPr>
        <p:spPr>
          <a:effectLst/>
        </p:spPr>
        <p:txBody>
          <a:bodyPr/>
          <a:lstStyle/>
          <a:p>
            <a:fld id="{4509A250-FF31-4206-8172-F9D3106AACB1}" type="datetimeFigureOut">
              <a:rPr lang="en-US" smtClean="0">
                <a:effectLst/>
              </a:rPr>
              <a:pPr/>
              <a:t>3/14/2018</a:t>
            </a:fld>
            <a:endParaRPr lang="en-US">
              <a:effectLst/>
            </a:endParaRPr>
          </a:p>
        </p:txBody>
      </p:sp>
      <p:sp>
        <p:nvSpPr>
          <p:cNvPr id="6" name="Footer Placeholder 5"/>
          <p:cNvSpPr>
            <a:spLocks noGrp="1"/>
          </p:cNvSpPr>
          <p:nvPr>
            <p:ph type="ftr" sz="quarter" idx="11"/>
          </p:nvPr>
        </p:nvSpPr>
        <p:spPr>
          <a:effectLst/>
        </p:spPr>
        <p:txBody>
          <a:bodyPr/>
          <a:lstStyle/>
          <a:p>
            <a:endParaRPr lang="en-US">
              <a:effectLst/>
            </a:endParaRPr>
          </a:p>
        </p:txBody>
      </p:sp>
      <p:sp>
        <p:nvSpPr>
          <p:cNvPr id="7" name="Slide Number Placeholder 6"/>
          <p:cNvSpPr>
            <a:spLocks noGrp="1"/>
          </p:cNvSpPr>
          <p:nvPr>
            <p:ph type="sldNum" sz="quarter" idx="12"/>
          </p:nvPr>
        </p:nvSpPr>
        <p:spPr>
          <a:effectLst/>
        </p:spPr>
        <p:txBody>
          <a:body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2104921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a:effectLst/>
      </p:grpSpPr>
      <p:pic>
        <p:nvPicPr>
          <p:cNvPr id="8" name="Picture 7"/>
          <p:cNvPicPr>
            <a:picLocks noChangeAspect="1"/>
          </p:cNvPicPr>
          <p:nvPr/>
        </p:nvPicPr>
        <p:blipFill>
          <a:blip r:embed="rId20">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a:effectLst/>
        </p:spPr>
      </p:pic>
      <p:pic>
        <p:nvPicPr>
          <p:cNvPr id="7" name="Picture 6"/>
          <p:cNvPicPr>
            <a:picLocks noChangeAspect="1"/>
          </p:cNvPicPr>
          <p:nvPr/>
        </p:nvPicPr>
        <p:blipFill>
          <a:blip r:embed="rId21">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a:effectLst/>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pic>
        <p:nvPicPr>
          <p:cNvPr id="9" name="Picture 8"/>
          <p:cNvPicPr>
            <a:picLocks noChangeAspect="1"/>
          </p:cNvPicPr>
          <p:nvPr/>
        </p:nvPicPr>
        <p:blipFill>
          <a:blip r:embed="rId22">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a:effectLst/>
        </p:spPr>
      </p:pic>
      <p:pic>
        <p:nvPicPr>
          <p:cNvPr id="10" name="Picture 9"/>
          <p:cNvPicPr>
            <a:picLocks noChangeAspect="1"/>
          </p:cNvPicPr>
          <p:nvPr/>
        </p:nvPicPr>
        <p:blipFill>
          <a:blip r:embed="rId23">
            <a:extLst>
              <a:ext uri="{28A0092B-C50C-407E-A947-70E740481C1C}">
                <a14:useLocalDpi xmlns:a14="http://schemas.microsoft.com/office/drawing/2010/main" val="0"/>
              </a:ext>
            </a:extLst>
          </a:blip>
          <a:srcRect b="23320"/>
          <a:stretch>
            <a:fillRect/>
          </a:stretch>
        </p:blipFill>
        <p:spPr>
          <a:xfrm>
            <a:off x="8609012" y="6096000"/>
            <a:ext cx="993734" cy="762000"/>
          </a:xfrm>
          <a:prstGeom prst="rect">
            <a:avLst/>
          </a:prstGeom>
          <a:effectLst/>
        </p:spPr>
      </p:pic>
      <p:sp>
        <p:nvSpPr>
          <p:cNvPr id="14" name="Rectangle 13"/>
          <p:cNvSpPr/>
          <p:nvPr/>
        </p:nvSpPr>
        <p:spPr>
          <a:xfrm>
            <a:off x="10437812"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Placeholder 1"/>
          <p:cNvSpPr>
            <a:spLocks noGrp="1"/>
          </p:cNvSpPr>
          <p:nvPr>
            <p:ph type="title"/>
          </p:nvPr>
        </p:nvSpPr>
        <p:spPr>
          <a:xfrm>
            <a:off x="646111" y="452718"/>
            <a:ext cx="9404723" cy="1400530"/>
          </a:xfrm>
          <a:prstGeom prst="rect">
            <a:avLst/>
          </a:prstGeom>
          <a:effectLst/>
        </p:spPr>
        <p:txBody>
          <a:bodyPr vert="horz" lIns="91440" tIns="45720" rIns="91440" bIns="45720" rtlCol="0" anchor="t">
            <a:noAutofit/>
          </a:bodyPr>
          <a:lstStyle/>
          <a:p>
            <a:r>
              <a:rPr lang="en-US">
                <a:effectLst/>
              </a:rPr>
              <a:t>Click to edit Master title style</a:t>
            </a:r>
          </a:p>
        </p:txBody>
      </p:sp>
      <p:sp>
        <p:nvSpPr>
          <p:cNvPr id="3" name="Text Placeholder 2"/>
          <p:cNvSpPr>
            <a:spLocks noGrp="1"/>
          </p:cNvSpPr>
          <p:nvPr>
            <p:ph type="body" idx="1"/>
          </p:nvPr>
        </p:nvSpPr>
        <p:spPr>
          <a:xfrm>
            <a:off x="1103312" y="2052918"/>
            <a:ext cx="8946541" cy="4195481"/>
          </a:xfrm>
          <a:prstGeom prst="rect">
            <a:avLst/>
          </a:prstGeom>
          <a:effectLst/>
        </p:spPr>
        <p:txBody>
          <a:bodyPr vert="horz" lIns="91440" tIns="45720" rIns="91440" bIns="45720" rtlCol="0">
            <a:normAutofit/>
          </a:bodyPr>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p>
        </p:txBody>
      </p:sp>
      <p:sp>
        <p:nvSpPr>
          <p:cNvPr id="4" name="Date Placeholder 3"/>
          <p:cNvSpPr>
            <a:spLocks noGrp="1"/>
          </p:cNvSpPr>
          <p:nvPr>
            <p:ph type="dt" sz="half" idx="2"/>
          </p:nvPr>
        </p:nvSpPr>
        <p:spPr>
          <a:xfrm rot="5400000">
            <a:off x="10155639" y="1790701"/>
            <a:ext cx="990599" cy="304799"/>
          </a:xfrm>
          <a:prstGeom prst="rect">
            <a:avLst/>
          </a:prstGeom>
          <a:effectLst/>
        </p:spPr>
        <p:txBody>
          <a:bodyPr vert="horz" lIns="91440" tIns="45720" rIns="91440" bIns="45720" rtlCol="0" anchor="t"/>
          <a:lstStyle>
            <a:lvl1pPr algn="l">
              <a:defRPr sz="1100" b="0" i="0">
                <a:solidFill>
                  <a:schemeClr val="tx1">
                    <a:tint val="75000"/>
                    <a:alpha val="60000"/>
                  </a:schemeClr>
                </a:solidFill>
                <a:effectLst/>
              </a:defRPr>
            </a:lvl1pPr>
          </a:lstStyle>
          <a:p>
            <a:fld id="{4AAD347D-5ACD-4C99-B74B-A9C85AD731AF}" type="datetimeFigureOut">
              <a:rPr lang="en-US" smtClean="0">
                <a:effectLst/>
              </a:rPr>
              <a:pPr/>
              <a:t>3/14/2018</a:t>
            </a:fld>
            <a:endParaRPr lang="en-US">
              <a:effectLst/>
            </a:endParaRPr>
          </a:p>
        </p:txBody>
      </p:sp>
      <p:sp>
        <p:nvSpPr>
          <p:cNvPr id="5" name="Footer Placeholder 4"/>
          <p:cNvSpPr>
            <a:spLocks noGrp="1"/>
          </p:cNvSpPr>
          <p:nvPr>
            <p:ph type="ftr" sz="quarter" idx="3"/>
          </p:nvPr>
        </p:nvSpPr>
        <p:spPr>
          <a:xfrm rot="5400000">
            <a:off x="8951573" y="3225297"/>
            <a:ext cx="3859795" cy="304801"/>
          </a:xfrm>
          <a:prstGeom prst="rect">
            <a:avLst/>
          </a:prstGeom>
          <a:effectLst/>
        </p:spPr>
        <p:txBody>
          <a:bodyPr vert="horz" lIns="91440" tIns="45720" rIns="91440" bIns="45720" rtlCol="0" anchor="b"/>
          <a:lstStyle>
            <a:lvl1pPr algn="l">
              <a:defRPr sz="1100" b="0" i="0">
                <a:solidFill>
                  <a:schemeClr val="tx1">
                    <a:tint val="75000"/>
                    <a:alpha val="60000"/>
                  </a:schemeClr>
                </a:solidFill>
                <a:effectLst/>
              </a:defRPr>
            </a:lvl1pPr>
          </a:lstStyle>
          <a:p>
            <a:endParaRPr lang="en-US">
              <a:effectLst/>
            </a:endParaRPr>
          </a:p>
        </p:txBody>
      </p:sp>
      <p:sp>
        <p:nvSpPr>
          <p:cNvPr id="6" name="Slide Number Placeholder 5"/>
          <p:cNvSpPr>
            <a:spLocks noGrp="1"/>
          </p:cNvSpPr>
          <p:nvPr>
            <p:ph type="sldNum" sz="quarter" idx="4"/>
          </p:nvPr>
        </p:nvSpPr>
        <p:spPr>
          <a:xfrm>
            <a:off x="10352540" y="295729"/>
            <a:ext cx="838199" cy="767687"/>
          </a:xfrm>
          <a:prstGeom prst="rect">
            <a:avLst/>
          </a:prstGeom>
          <a:effectLst/>
        </p:spPr>
        <p:txBody>
          <a:bodyPr vert="horz" lIns="91440" tIns="45720" rIns="91440" bIns="45720" rtlCol="0" anchor="b"/>
          <a:lstStyle>
            <a:lvl1pPr algn="ctr">
              <a:defRPr sz="2800" b="0" i="0">
                <a:solidFill>
                  <a:schemeClr val="tx1">
                    <a:tint val="75000"/>
                  </a:schemeClr>
                </a:solidFill>
                <a:effectLst/>
              </a:defRPr>
            </a:lvl1pPr>
          </a:lstStyle>
          <a:p>
            <a:fld id="{D57F1E4F-1CFF-5643-939E-02111984F565}" type="slidenum">
              <a:rPr lang="en-US" smtClean="0">
                <a:effectLst/>
              </a:rPr>
              <a:pPr/>
              <a:t>‹#›</a:t>
            </a:fld>
            <a:endParaRPr lang="en-US">
              <a:effectLst/>
            </a:endParaRPr>
          </a:p>
        </p:txBody>
      </p:sp>
    </p:spTree>
    <p:extLst>
      <p:ext uri="{BB962C8B-B14F-4D97-AF65-F5344CB8AC3E}">
        <p14:creationId xmlns:p14="http://schemas.microsoft.com/office/powerpoint/2010/main" val="1622967298"/>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90" r:id="rId18"/>
  </p:sldLayoutIdLst>
  <p:transition/>
  <p:txStyles>
    <p:titleStyle>
      <a:lvl1pPr algn="l" defTabSz="457200" rtl="0" eaLnBrk="1" latinLnBrk="0" hangingPunct="1">
        <a:spcBef>
          <a:spcPct val="0"/>
        </a:spcBef>
        <a:buNone/>
        <a:defRPr sz="4200" b="0" i="0" kern="1200">
          <a:solidFill>
            <a:schemeClr val="tx2"/>
          </a:solidFill>
          <a:effectLst/>
          <a:latin typeface="+mj-lt"/>
          <a:ea typeface="+mj-ea"/>
          <a:cs typeface="+mj-cs"/>
        </a:defRPr>
      </a:lvl1pPr>
      <a:lvl2pPr eaLnBrk="1" hangingPunct="1">
        <a:defRPr>
          <a:solidFill>
            <a:schemeClr val="tx2"/>
          </a:solidFill>
          <a:effectLst/>
        </a:defRPr>
      </a:lvl2pPr>
      <a:lvl3pPr eaLnBrk="1" hangingPunct="1">
        <a:defRPr>
          <a:solidFill>
            <a:schemeClr val="tx2"/>
          </a:solidFill>
          <a:effectLst/>
        </a:defRPr>
      </a:lvl3pPr>
      <a:lvl4pPr eaLnBrk="1" hangingPunct="1">
        <a:defRPr>
          <a:solidFill>
            <a:schemeClr val="tx2"/>
          </a:solidFill>
          <a:effectLst/>
        </a:defRPr>
      </a:lvl4pPr>
      <a:lvl5pPr eaLnBrk="1" hangingPunct="1">
        <a:defRPr>
          <a:solidFill>
            <a:schemeClr val="tx2"/>
          </a:solidFill>
          <a:effectLst/>
        </a:defRPr>
      </a:lvl5pPr>
      <a:lvl6pPr eaLnBrk="1" hangingPunct="1">
        <a:defRPr>
          <a:solidFill>
            <a:schemeClr val="tx2"/>
          </a:solidFill>
          <a:effectLst/>
        </a:defRPr>
      </a:lvl6pPr>
      <a:lvl7pPr eaLnBrk="1" hangingPunct="1">
        <a:defRPr>
          <a:solidFill>
            <a:schemeClr val="tx2"/>
          </a:solidFill>
          <a:effectLst/>
        </a:defRPr>
      </a:lvl7pPr>
      <a:lvl8pPr eaLnBrk="1" hangingPunct="1">
        <a:defRPr>
          <a:solidFill>
            <a:schemeClr val="tx2"/>
          </a:solidFill>
          <a:effectLst/>
        </a:defRPr>
      </a:lvl8pPr>
      <a:lvl9pPr eaLnBrk="1" hangingPunct="1">
        <a:defRPr>
          <a:solidFill>
            <a:schemeClr val="tx2"/>
          </a:solidFill>
          <a:effectLst/>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2000" b="0" i="0" kern="1200">
          <a:solidFill>
            <a:schemeClr val="tx1"/>
          </a:solidFill>
          <a:effectLst/>
          <a:latin typeface="+mj-lt"/>
          <a:ea typeface="+mj-ea"/>
          <a:cs typeface="+mj-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800" b="0" i="0" kern="1200">
          <a:solidFill>
            <a:schemeClr val="tx1"/>
          </a:solidFill>
          <a:effectLst/>
          <a:latin typeface="+mj-lt"/>
          <a:ea typeface="+mj-ea"/>
          <a:cs typeface="+mj-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600" b="0" i="0" kern="1200">
          <a:solidFill>
            <a:schemeClr val="tx1"/>
          </a:solidFill>
          <a:effectLst/>
          <a:latin typeface="+mj-lt"/>
          <a:ea typeface="+mj-ea"/>
          <a:cs typeface="+mj-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400" b="0" i="0" kern="1200">
          <a:solidFill>
            <a:schemeClr val="tx1"/>
          </a:solidFill>
          <a:effectLst/>
          <a:latin typeface="+mj-lt"/>
          <a:ea typeface="+mj-ea"/>
          <a:cs typeface="+mj-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400" b="0" i="0" kern="1200">
          <a:solidFill>
            <a:schemeClr val="tx1"/>
          </a:solidFill>
          <a:effectLst/>
          <a:latin typeface="+mj-lt"/>
          <a:ea typeface="+mj-ea"/>
          <a:cs typeface="+mj-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400" b="0" i="0" kern="1200">
          <a:solidFill>
            <a:schemeClr val="tx1"/>
          </a:solidFill>
          <a:effectLst/>
          <a:latin typeface="+mj-lt"/>
          <a:ea typeface="+mj-ea"/>
          <a:cs typeface="+mj-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400" b="0" i="0" kern="1200">
          <a:solidFill>
            <a:schemeClr val="tx1"/>
          </a:solidFill>
          <a:effectLst/>
          <a:latin typeface="+mj-lt"/>
          <a:ea typeface="+mj-ea"/>
          <a:cs typeface="+mj-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400" b="0" i="0" kern="1200">
          <a:solidFill>
            <a:schemeClr val="tx1"/>
          </a:solidFill>
          <a:effectLst/>
          <a:latin typeface="+mj-lt"/>
          <a:ea typeface="+mj-ea"/>
          <a:cs typeface="+mj-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400" b="0" i="0" kern="1200">
          <a:solidFill>
            <a:schemeClr val="tx1"/>
          </a:solidFill>
          <a:effectLst/>
          <a:latin typeface="+mj-lt"/>
          <a:ea typeface="+mj-ea"/>
          <a:cs typeface="+mj-cs"/>
        </a:defRPr>
      </a:lvl9pPr>
    </p:bodyStyle>
    <p:otherStyle>
      <a:defPPr>
        <a:defRPr lang="en-US">
          <a:effectLst/>
        </a:defRPr>
      </a:defPPr>
      <a:lvl1pPr marL="0" algn="l" defTabSz="457200" rtl="0" eaLnBrk="1" latinLnBrk="0" hangingPunct="1">
        <a:defRPr sz="1800" kern="1200">
          <a:solidFill>
            <a:schemeClr val="tx1"/>
          </a:solidFill>
          <a:effectLst/>
          <a:latin typeface="+mn-lt"/>
          <a:ea typeface="+mn-ea"/>
          <a:cs typeface="+mn-cs"/>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File:MDC_logo_768464154.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en.wikipedia.org/wiki/File:MDC_logo_768464154.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792163" y="1139825"/>
            <a:ext cx="10512425" cy="3776663"/>
          </a:xfrm>
          <a:ln/>
        </p:spPr>
        <p:txBody>
          <a:bodyPr/>
          <a:lstStyle/>
          <a:p>
            <a:pP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pPr>
            <a:r>
              <a:rPr lang="ru-RU" sz="4800" b="1" dirty="0" smtClean="0">
                <a:solidFill>
                  <a:srgbClr val="EBEBEB"/>
                </a:solidFill>
              </a:rPr>
              <a:t>Право на убежище</a:t>
            </a:r>
            <a:r>
              <a:rPr lang="en-US" sz="4800" b="1" dirty="0" smtClean="0">
                <a:solidFill>
                  <a:srgbClr val="EBEBEB"/>
                </a:solidFill>
              </a:rPr>
              <a:t> и </a:t>
            </a:r>
            <a:r>
              <a:rPr lang="ru-RU" sz="4800" b="1" dirty="0" smtClean="0">
                <a:solidFill>
                  <a:srgbClr val="EBEBEB"/>
                </a:solidFill>
              </a:rPr>
              <a:t>права </a:t>
            </a:r>
            <a:r>
              <a:rPr lang="ru-RU" sz="4800" b="1" dirty="0" smtClean="0">
                <a:solidFill>
                  <a:srgbClr val="EBEBEB"/>
                </a:solidFill>
              </a:rPr>
              <a:t>человека</a:t>
            </a:r>
            <a:r>
              <a:rPr lang="en-US" sz="4800" b="1" smtClean="0">
                <a:solidFill>
                  <a:srgbClr val="EBEBEB"/>
                </a:solidFill>
              </a:rPr>
              <a:t>.</a:t>
            </a:r>
            <a:r>
              <a:rPr lang="en-US" sz="4800" b="1" dirty="0">
                <a:solidFill>
                  <a:srgbClr val="EBEBEB"/>
                </a:solidFill>
              </a:rPr>
              <a:t/>
            </a:r>
            <a:br>
              <a:rPr lang="en-US" sz="4800" b="1" dirty="0">
                <a:solidFill>
                  <a:srgbClr val="EBEBEB"/>
                </a:solidFill>
              </a:rPr>
            </a:br>
            <a:r>
              <a:rPr lang="ru-RU" sz="4800" b="1" dirty="0" smtClean="0">
                <a:solidFill>
                  <a:srgbClr val="EBEBEB"/>
                </a:solidFill>
              </a:rPr>
              <a:t>Ситуация в Великобритании</a:t>
            </a:r>
            <a:endParaRPr lang="en-US" sz="6000" b="1" dirty="0">
              <a:solidFill>
                <a:srgbClr val="EBEBEB"/>
              </a:solidFill>
            </a:endParaRPr>
          </a:p>
        </p:txBody>
      </p:sp>
      <p:sp>
        <p:nvSpPr>
          <p:cNvPr id="6146" name="Rectangle 2"/>
          <p:cNvSpPr>
            <a:spLocks noGrp="1" noChangeArrowheads="1"/>
          </p:cNvSpPr>
          <p:nvPr>
            <p:ph type="subTitle" idx="4294967295"/>
          </p:nvPr>
        </p:nvSpPr>
        <p:spPr>
          <a:xfrm>
            <a:off x="1154113" y="4776788"/>
            <a:ext cx="3565525" cy="1346200"/>
          </a:xfrm>
          <a:ln/>
        </p:spPr>
        <p:txBody>
          <a:bodyPr lIns="91440" tIns="45720" rIns="91440" bIns="45720">
            <a:normAutofit fontScale="77500" lnSpcReduction="20000"/>
          </a:bodyPr>
          <a:lstStyle/>
          <a:p>
            <a:pPr marL="0" indent="0">
              <a:lnSpc>
                <a:spcPct val="100000"/>
              </a:lnSpc>
              <a:spcBef>
                <a:spcPts val="1000"/>
              </a:spcBef>
              <a:spcAft>
                <a:spcPct val="0"/>
              </a:spcAft>
              <a:tabLst>
                <a:tab pos="0" algn="l"/>
                <a:tab pos="449263" algn="l"/>
                <a:tab pos="898525" algn="l"/>
                <a:tab pos="1347788" algn="l"/>
                <a:tab pos="1797050" algn="l"/>
                <a:tab pos="2246313" algn="l"/>
                <a:tab pos="2695575" algn="l"/>
                <a:tab pos="3144838" algn="l"/>
              </a:tabLst>
            </a:pPr>
            <a:r>
              <a:rPr lang="ru-RU" b="1" dirty="0" err="1" smtClean="0">
                <a:solidFill>
                  <a:srgbClr val="ACD433"/>
                </a:solidFill>
              </a:rPr>
              <a:t>Диердра</a:t>
            </a:r>
            <a:r>
              <a:rPr lang="ru-RU" b="1" dirty="0" smtClean="0">
                <a:solidFill>
                  <a:srgbClr val="ACD433"/>
                </a:solidFill>
              </a:rPr>
              <a:t> </a:t>
            </a:r>
            <a:r>
              <a:rPr lang="ru-RU" b="1" dirty="0">
                <a:solidFill>
                  <a:srgbClr val="ACD433"/>
                </a:solidFill>
              </a:rPr>
              <a:t>Шихан</a:t>
            </a:r>
          </a:p>
          <a:p>
            <a:pPr marL="0" indent="0">
              <a:lnSpc>
                <a:spcPct val="100000"/>
              </a:lnSpc>
              <a:spcBef>
                <a:spcPts val="1000"/>
              </a:spcBef>
              <a:spcAft>
                <a:spcPct val="0"/>
              </a:spcAft>
              <a:tabLst>
                <a:tab pos="0" algn="l"/>
                <a:tab pos="449263" algn="l"/>
                <a:tab pos="898525" algn="l"/>
                <a:tab pos="1347788" algn="l"/>
                <a:tab pos="1797050" algn="l"/>
                <a:tab pos="2246313" algn="l"/>
                <a:tab pos="2695575" algn="l"/>
                <a:tab pos="3144838" algn="l"/>
              </a:tabLst>
            </a:pPr>
            <a:r>
              <a:rPr lang="ru-RU" b="1" dirty="0">
                <a:solidFill>
                  <a:srgbClr val="ACD433"/>
                </a:solidFill>
              </a:rPr>
              <a:t>Директор и солиситор</a:t>
            </a:r>
          </a:p>
          <a:p>
            <a:pPr marL="0" indent="0">
              <a:lnSpc>
                <a:spcPct val="100000"/>
              </a:lnSpc>
              <a:spcBef>
                <a:spcPts val="1000"/>
              </a:spcBef>
              <a:spcAft>
                <a:spcPct val="0"/>
              </a:spcAft>
              <a:tabLst>
                <a:tab pos="0" algn="l"/>
                <a:tab pos="449263" algn="l"/>
                <a:tab pos="898525" algn="l"/>
                <a:tab pos="1347788" algn="l"/>
                <a:tab pos="1797050" algn="l"/>
                <a:tab pos="2246313" algn="l"/>
                <a:tab pos="2695575" algn="l"/>
                <a:tab pos="3144838" algn="l"/>
              </a:tabLst>
            </a:pPr>
            <a:r>
              <a:rPr lang="ru-RU" b="1" dirty="0" err="1">
                <a:solidFill>
                  <a:srgbClr val="ACD433"/>
                </a:solidFill>
              </a:rPr>
              <a:t>Paragon</a:t>
            </a:r>
            <a:r>
              <a:rPr lang="ru-RU" b="1" dirty="0">
                <a:solidFill>
                  <a:srgbClr val="ACD433"/>
                </a:solidFill>
              </a:rPr>
              <a:t> </a:t>
            </a:r>
            <a:r>
              <a:rPr lang="ru-RU" b="1" dirty="0" err="1">
                <a:solidFill>
                  <a:srgbClr val="ACD433"/>
                </a:solidFill>
              </a:rPr>
              <a:t>Law</a:t>
            </a:r>
            <a:r>
              <a:rPr lang="ru-RU" b="1" dirty="0">
                <a:solidFill>
                  <a:srgbClr val="ACD433"/>
                </a:solidFill>
              </a:rPr>
              <a:t>, Великобритания</a:t>
            </a:r>
          </a:p>
          <a:p>
            <a:pPr marL="0" indent="0">
              <a:lnSpc>
                <a:spcPct val="100000"/>
              </a:lnSpc>
              <a:spcBef>
                <a:spcPts val="1000"/>
              </a:spcBef>
              <a:spcAft>
                <a:spcPct val="0"/>
              </a:spcAft>
              <a:tabLst>
                <a:tab pos="0" algn="l"/>
                <a:tab pos="449263" algn="l"/>
                <a:tab pos="898525" algn="l"/>
                <a:tab pos="1347788" algn="l"/>
                <a:tab pos="1797050" algn="l"/>
                <a:tab pos="2246313" algn="l"/>
                <a:tab pos="2695575" algn="l"/>
                <a:tab pos="3144838" algn="l"/>
              </a:tabLst>
            </a:pPr>
            <a:r>
              <a:rPr lang="ru-RU" dirty="0">
                <a:solidFill>
                  <a:srgbClr val="ACD433"/>
                </a:solidFill>
              </a:rPr>
              <a:t>Сентябрь 2017</a:t>
            </a:r>
          </a:p>
        </p:txBody>
      </p:sp>
      <p:pic>
        <p:nvPicPr>
          <p:cNvPr id="6147" name="Picture 3"/>
          <p:cNvPicPr>
            <a:picLocks noChangeAspect="1" noChangeArrowheads="1"/>
          </p:cNvPicPr>
          <p:nvPr/>
        </p:nvPicPr>
        <p:blipFill>
          <a:blip r:embed="rId3"/>
          <a:srcRect l="5203" t="18503" r="78957" b="68317"/>
          <a:stretch>
            <a:fillRect/>
          </a:stretch>
        </p:blipFill>
        <p:spPr bwMode="auto">
          <a:xfrm>
            <a:off x="8821738" y="4624388"/>
            <a:ext cx="2779712" cy="1652587"/>
          </a:xfrm>
          <a:prstGeom prst="rect">
            <a:avLst/>
          </a:prstGeom>
          <a:noFill/>
          <a:ln w="9360" cap="flat">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352783" y="174171"/>
            <a:ext cx="10075488" cy="6461760"/>
          </a:xfrm>
          <a:prstGeom prst="rect">
            <a:avLst/>
          </a:prstGeom>
          <a:noFill/>
          <a:ln w="9525" cap="flat">
            <a:noFill/>
            <a:round/>
            <a:headEnd/>
            <a:tailEnd/>
          </a:ln>
          <a:effectLst/>
        </p:spPr>
        <p:txBody>
          <a:bodyPr/>
          <a:lstStyle/>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pPr>
            <a:r>
              <a:rPr lang="ru-RU" sz="2000" dirty="0" smtClean="0">
                <a:solidFill>
                  <a:srgbClr val="FFFFFF"/>
                </a:solidFill>
                <a:latin typeface="Century Gothic" charset="0"/>
                <a:cs typeface="Arial" charset="0"/>
              </a:rPr>
              <a:t>Иметь "опасения" относительно той или иной ситуации - </a:t>
            </a:r>
            <a:r>
              <a:rPr lang="ru-RU" sz="2000" b="1" dirty="0" smtClean="0">
                <a:solidFill>
                  <a:srgbClr val="FFFFFF"/>
                </a:solidFill>
                <a:latin typeface="Century Gothic" charset="0"/>
                <a:cs typeface="Arial" charset="0"/>
              </a:rPr>
              <a:t>субъективный элемент</a:t>
            </a:r>
            <a:r>
              <a:rPr lang="ru-RU" sz="2000" dirty="0" smtClean="0">
                <a:solidFill>
                  <a:srgbClr val="FFFFFF"/>
                </a:solidFill>
                <a:latin typeface="Century Gothic" charset="0"/>
                <a:cs typeface="Arial" charset="0"/>
              </a:rPr>
              <a:t>. Это то, что чувствовал заявитель в тот момент, который имеет отношение к общему делу.</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pPr>
            <a:endParaRPr lang="en-US" sz="2000" dirty="0">
              <a:solidFill>
                <a:srgbClr val="FFFFFF"/>
              </a:solidFill>
              <a:latin typeface="Century Gothic" charset="0"/>
              <a:cs typeface="Arial" charset="0"/>
            </a:endParaRPr>
          </a:p>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pPr>
            <a:r>
              <a:rPr lang="ru-RU" sz="2000" b="1" dirty="0" smtClean="0">
                <a:solidFill>
                  <a:srgbClr val="FFFFFF"/>
                </a:solidFill>
                <a:latin typeface="Century Gothic" charset="0"/>
                <a:cs typeface="Arial" charset="0"/>
              </a:rPr>
              <a:t>Как</a:t>
            </a:r>
            <a:r>
              <a:rPr lang="ru-RU" sz="2000" dirty="0" smtClean="0">
                <a:solidFill>
                  <a:srgbClr val="FFFFFF"/>
                </a:solidFill>
                <a:latin typeface="Century Gothic" charset="0"/>
                <a:cs typeface="Arial" charset="0"/>
              </a:rPr>
              <a:t> быть тем, кто </a:t>
            </a:r>
            <a:r>
              <a:rPr lang="ru-RU" sz="2000" b="1" dirty="0" smtClean="0">
                <a:solidFill>
                  <a:srgbClr val="FFFFFF"/>
                </a:solidFill>
                <a:latin typeface="Century Gothic" charset="0"/>
                <a:cs typeface="Arial" charset="0"/>
              </a:rPr>
              <a:t>не достиг совершеннолетия или по другим причинам не способен полностью осознать риск</a:t>
            </a:r>
            <a:r>
              <a:rPr lang="ru-RU" sz="2000" dirty="0" smtClean="0">
                <a:solidFill>
                  <a:srgbClr val="FFFFFF"/>
                </a:solidFill>
                <a:latin typeface="Century Gothic" charset="0"/>
                <a:cs typeface="Arial" charset="0"/>
              </a:rPr>
              <a:t>, которому они могут подвергнуться в родной стране?</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pPr>
            <a:endParaRPr lang="en-US" sz="2000" dirty="0">
              <a:solidFill>
                <a:srgbClr val="FFFFFF"/>
              </a:solidFill>
              <a:latin typeface="Century Gothic" charset="0"/>
              <a:cs typeface="Arial" charset="0"/>
            </a:endParaRPr>
          </a:p>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pPr>
            <a:r>
              <a:rPr lang="ru-RU" sz="2000" dirty="0" smtClean="0">
                <a:solidFill>
                  <a:srgbClr val="FFFFFF"/>
                </a:solidFill>
                <a:latin typeface="Century Gothic" charset="0"/>
                <a:cs typeface="Arial" charset="0"/>
              </a:rPr>
              <a:t>Если речь идет о несовершеннолетних, в Великобритании данный вопрос рассматривается в </a:t>
            </a:r>
            <a:r>
              <a:rPr lang="ru-RU" sz="2000" b="1" dirty="0" smtClean="0">
                <a:solidFill>
                  <a:srgbClr val="FFFFFF"/>
                </a:solidFill>
                <a:latin typeface="Century Gothic" charset="0"/>
                <a:cs typeface="Arial" charset="0"/>
              </a:rPr>
              <a:t>национальных иммиграционных правилах</a:t>
            </a:r>
            <a:r>
              <a:rPr lang="ru-RU" sz="2000" dirty="0" smtClean="0">
                <a:solidFill>
                  <a:srgbClr val="FFFFFF"/>
                </a:solidFill>
                <a:latin typeface="Century Gothic" charset="0"/>
                <a:cs typeface="Arial" charset="0"/>
              </a:rPr>
              <a:t>:</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pPr>
            <a:r>
              <a:rPr lang="en-US" sz="2000" i="1" dirty="0" smtClean="0">
                <a:solidFill>
                  <a:srgbClr val="FFFFFF"/>
                </a:solidFill>
                <a:latin typeface="Century Gothic" charset="0"/>
                <a:cs typeface="Arial" charset="0"/>
              </a:rPr>
              <a:t> </a:t>
            </a:r>
            <a:r>
              <a:rPr lang="en-US" sz="2000" dirty="0" smtClean="0">
                <a:solidFill>
                  <a:srgbClr val="FFFFFF"/>
                </a:solidFill>
                <a:latin typeface="Century Gothic" charset="0"/>
                <a:cs typeface="Arial" charset="0"/>
              </a:rPr>
              <a:t>"... </a:t>
            </a:r>
            <a:r>
              <a:rPr lang="ru-RU" sz="2000" i="1" dirty="0" smtClean="0">
                <a:solidFill>
                  <a:srgbClr val="FFFFFF"/>
                </a:solidFill>
                <a:latin typeface="Century Gothic" charset="0"/>
                <a:cs typeface="Arial" charset="0"/>
              </a:rPr>
              <a:t>необходимо принять во внимание возраст заявителя, и при рассмотрении заявлений детей следует придать больше значения объективным показателям риска</a:t>
            </a:r>
            <a:r>
              <a:rPr lang="en-US" sz="2000" i="1" dirty="0" smtClean="0">
                <a:solidFill>
                  <a:srgbClr val="FFFFFF"/>
                </a:solidFill>
                <a:latin typeface="Century Gothic" charset="0"/>
                <a:cs typeface="Arial" charset="0"/>
              </a:rPr>
              <a:t>, </a:t>
            </a:r>
            <a:r>
              <a:rPr lang="ru-RU" sz="2000" i="1" dirty="0" smtClean="0">
                <a:solidFill>
                  <a:srgbClr val="FFFFFF"/>
                </a:solidFill>
                <a:latin typeface="Century Gothic" charset="0"/>
                <a:cs typeface="Arial" charset="0"/>
              </a:rPr>
              <a:t>нежели</a:t>
            </a:r>
            <a:r>
              <a:rPr lang="en-US" sz="2000" i="1" dirty="0" smtClean="0">
                <a:solidFill>
                  <a:srgbClr val="FFFFFF"/>
                </a:solidFill>
                <a:latin typeface="Century Gothic" charset="0"/>
                <a:cs typeface="Arial" charset="0"/>
              </a:rPr>
              <a:t> </a:t>
            </a:r>
            <a:r>
              <a:rPr lang="ru-RU" sz="2000" i="1" dirty="0" smtClean="0">
                <a:solidFill>
                  <a:srgbClr val="FFFFFF"/>
                </a:solidFill>
                <a:latin typeface="Century Gothic" charset="0"/>
                <a:cs typeface="Arial" charset="0"/>
              </a:rPr>
              <a:t>психическому состоянию ребенка и его пониманию ситуации. Не следует отвечать на заявление о</a:t>
            </a:r>
            <a:r>
              <a:rPr lang="en-US" sz="2000" i="1" dirty="0" smtClean="0">
                <a:solidFill>
                  <a:srgbClr val="FFFFFF"/>
                </a:solidFill>
                <a:latin typeface="Century Gothic" charset="0"/>
                <a:cs typeface="Arial" charset="0"/>
              </a:rPr>
              <a:t> </a:t>
            </a:r>
            <a:r>
              <a:rPr lang="ru-RU" sz="2000" i="1" dirty="0" smtClean="0">
                <a:solidFill>
                  <a:srgbClr val="FFFFFF"/>
                </a:solidFill>
                <a:latin typeface="Century Gothic" charset="0"/>
                <a:cs typeface="Arial" charset="0"/>
              </a:rPr>
              <a:t>предоставлении убежища, поданному от имени ребенка, отказом исключительно потому, что ребенок не достиг определенного возраста, чтобы понять свою ситуацию или сформировать вполне обоснованные опасения стать жертвой преследования</a:t>
            </a:r>
            <a:r>
              <a:rPr lang="en-US" sz="2000" dirty="0" smtClean="0">
                <a:solidFill>
                  <a:srgbClr val="FFFFFF"/>
                </a:solidFill>
                <a:latin typeface="Century Gothic" charset="0"/>
                <a:cs typeface="Arial" charset="0"/>
              </a:rPr>
              <a:t>».</a:t>
            </a:r>
            <a:endParaRPr lang="en-US"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99874" y="278009"/>
            <a:ext cx="9539287" cy="6579991"/>
          </a:xfrm>
          <a:prstGeom prst="rect">
            <a:avLst/>
          </a:prstGeom>
          <a:noFill/>
          <a:ln w="9525" cap="flat">
            <a:noFill/>
            <a:round/>
            <a:headEnd/>
            <a:tailEnd/>
          </a:ln>
          <a:effectLst/>
        </p:spPr>
        <p:txBody>
          <a:bodyPr/>
          <a:lstStyle/>
          <a:p>
            <a:pPr marL="342900" indent="-341313"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3600" b="1" dirty="0" smtClean="0">
                <a:solidFill>
                  <a:srgbClr val="FFFFFF"/>
                </a:solidFill>
                <a:latin typeface="Century Gothic" charset="0"/>
                <a:cs typeface="Arial" charset="0"/>
              </a:rPr>
              <a:t>Вполне обоснованные</a:t>
            </a:r>
          </a:p>
          <a:p>
            <a:pPr marL="342900" indent="-341313"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000" dirty="0" smtClean="0">
              <a:solidFill>
                <a:srgbClr val="FFFFFF"/>
              </a:solidFill>
              <a:latin typeface="Century Gothic" charset="0"/>
              <a:cs typeface="Arial" charset="0"/>
            </a:endParaRPr>
          </a:p>
          <a:p>
            <a:pPr marL="342900" indent="-341313" algn="just" hangingPunct="1">
              <a:lnSpc>
                <a:spcPct val="100000"/>
              </a:lnSpc>
              <a:spcBef>
                <a:spcPts val="1000"/>
              </a:spcBef>
              <a:buClr>
                <a:srgbClr val="ACD433"/>
              </a:buClr>
              <a:buSzPct val="80000"/>
              <a:buFont typeface="Wingdings 3"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000" dirty="0" smtClean="0">
                <a:solidFill>
                  <a:srgbClr val="FFFFFF"/>
                </a:solidFill>
                <a:latin typeface="Century Gothic" charset="0"/>
                <a:cs typeface="Arial" charset="0"/>
              </a:rPr>
              <a:t>Одних опасений недостаточно.  </a:t>
            </a:r>
            <a:r>
              <a:rPr lang="ru-RU" sz="2000" b="1" dirty="0" smtClean="0">
                <a:solidFill>
                  <a:srgbClr val="FFFFFF"/>
                </a:solidFill>
                <a:latin typeface="Century Gothic" charset="0"/>
                <a:cs typeface="Arial" charset="0"/>
              </a:rPr>
              <a:t>Определение ограничено, поскольку опасения должны быть «вполне обоснованными».</a:t>
            </a:r>
            <a:r>
              <a:rPr lang="ru-RU" sz="2000" dirty="0" smtClean="0">
                <a:solidFill>
                  <a:srgbClr val="FFFFFF"/>
                </a:solidFill>
                <a:latin typeface="Century Gothic" charset="0"/>
                <a:cs typeface="Arial" charset="0"/>
              </a:rPr>
              <a:t> Следовательно, необходимо рассмотреть объективную ситуацию в родной стране, чтобы определить, насколько оправданным являются опасения заявителя. </a:t>
            </a:r>
          </a:p>
          <a:p>
            <a:pPr marL="342900" indent="-341313" algn="just"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000" dirty="0" smtClean="0">
              <a:solidFill>
                <a:srgbClr val="FFFFFF"/>
              </a:solidFill>
              <a:latin typeface="Century Gothic" charset="0"/>
              <a:cs typeface="Arial" charset="0"/>
            </a:endParaRPr>
          </a:p>
          <a:p>
            <a:pPr marL="342900" indent="-341313" algn="just" hangingPunct="1">
              <a:lnSpc>
                <a:spcPct val="100000"/>
              </a:lnSpc>
              <a:spcBef>
                <a:spcPts val="1000"/>
              </a:spcBef>
              <a:buClr>
                <a:srgbClr val="ACD433"/>
              </a:buClr>
              <a:buSzPct val="80000"/>
              <a:buFont typeface="Wingdings 3"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000" dirty="0" smtClean="0">
                <a:solidFill>
                  <a:srgbClr val="FFFFFF"/>
                </a:solidFill>
                <a:latin typeface="Century Gothic" charset="0"/>
                <a:cs typeface="Arial" charset="0"/>
              </a:rPr>
              <a:t>Следует учитывать объективную ситуацию, которая существовала </a:t>
            </a:r>
            <a:r>
              <a:rPr lang="ru-RU" sz="2000" b="1" dirty="0" smtClean="0">
                <a:solidFill>
                  <a:srgbClr val="FFFFFF"/>
                </a:solidFill>
                <a:latin typeface="Century Gothic" charset="0"/>
                <a:cs typeface="Arial" charset="0"/>
              </a:rPr>
              <a:t>на момент тех событий, на которые ссылается заявитель, и будущую ситуацию,</a:t>
            </a:r>
            <a:r>
              <a:rPr lang="ru-RU" sz="2000" dirty="0" smtClean="0">
                <a:solidFill>
                  <a:srgbClr val="FFFFFF"/>
                </a:solidFill>
                <a:latin typeface="Century Gothic" charset="0"/>
                <a:cs typeface="Arial" charset="0"/>
              </a:rPr>
              <a:t> с которой бы столкнулся заявитель, если бы вернулся назад.</a:t>
            </a:r>
          </a:p>
          <a:p>
            <a:pPr marL="342900" indent="-341313" algn="just"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000" dirty="0" smtClean="0">
              <a:solidFill>
                <a:srgbClr val="FFFFFF"/>
              </a:solidFill>
              <a:latin typeface="Century Gothic" charset="0"/>
              <a:cs typeface="Arial" charset="0"/>
            </a:endParaRPr>
          </a:p>
          <a:p>
            <a:pPr marL="342900" indent="-341313" algn="just" hangingPunct="1">
              <a:lnSpc>
                <a:spcPct val="100000"/>
              </a:lnSpc>
              <a:spcBef>
                <a:spcPts val="1000"/>
              </a:spcBef>
              <a:buClr>
                <a:srgbClr val="ACD433"/>
              </a:buClr>
              <a:buSzPct val="80000"/>
              <a:buFont typeface="Wingdings 3"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000" dirty="0" smtClean="0">
                <a:solidFill>
                  <a:srgbClr val="FFFFFF"/>
                </a:solidFill>
                <a:latin typeface="Century Gothic" charset="0"/>
                <a:cs typeface="Arial" charset="0"/>
              </a:rPr>
              <a:t>На данном этапе проверки </a:t>
            </a:r>
            <a:r>
              <a:rPr lang="ru-RU" sz="2000" b="1" dirty="0" smtClean="0">
                <a:solidFill>
                  <a:srgbClr val="FFFFFF"/>
                </a:solidFill>
                <a:latin typeface="Century Gothic" charset="0"/>
                <a:cs typeface="Arial" charset="0"/>
              </a:rPr>
              <a:t>рассматриваются все аспекты</a:t>
            </a:r>
            <a:r>
              <a:rPr lang="ru-RU" sz="2000" dirty="0" smtClean="0">
                <a:solidFill>
                  <a:srgbClr val="FFFFFF"/>
                </a:solidFill>
                <a:latin typeface="Century Gothic" charset="0"/>
                <a:cs typeface="Arial" charset="0"/>
              </a:rPr>
              <a:t> дела. Необходимо решить, является ли страх </a:t>
            </a:r>
            <a:r>
              <a:rPr lang="ru-RU" sz="2000" b="1" dirty="0" smtClean="0">
                <a:solidFill>
                  <a:srgbClr val="FFFFFF"/>
                </a:solidFill>
                <a:latin typeface="Century Gothic" charset="0"/>
                <a:cs typeface="Arial" charset="0"/>
              </a:rPr>
              <a:t>достоверным</a:t>
            </a:r>
            <a:r>
              <a:rPr lang="ru-RU" sz="2000" dirty="0" smtClean="0">
                <a:solidFill>
                  <a:srgbClr val="FFFFFF"/>
                </a:solidFill>
                <a:latin typeface="Century Gothic" charset="0"/>
                <a:cs typeface="Arial" charset="0"/>
              </a:rPr>
              <a:t>, основываясь на предоставленном заявителем изложении о том, что произошло в определенный период/что случится наряду с тем, что известно об актуальной обстановке в стране.</a:t>
            </a:r>
          </a:p>
          <a:p>
            <a:pPr marL="342900" indent="-341313" algn="just"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en-US" sz="2000" dirty="0">
              <a:solidFill>
                <a:srgbClr val="FFFFFF"/>
              </a:solidFill>
              <a:latin typeface="Century Gothic" charset="0"/>
              <a:cs typeface="Arial" charset="0"/>
            </a:endParaRPr>
          </a:p>
          <a:p>
            <a:pPr marL="342900" indent="-341313"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en-US" sz="2000" dirty="0">
              <a:solidFill>
                <a:srgbClr val="FFFFFF"/>
              </a:solidFill>
              <a:latin typeface="Century Gothic" charset="0"/>
              <a:cs typeface="Arial" charset="0"/>
            </a:endParaRPr>
          </a:p>
          <a:p>
            <a:pPr marL="342900" indent="-341313"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en-US"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646113" y="452438"/>
            <a:ext cx="9404350" cy="1400175"/>
          </a:xfrm>
          <a:ln/>
        </p:spPr>
        <p:txBody>
          <a:bodyPr/>
          <a:lstStyle/>
          <a:p>
            <a:pP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4000" b="1"/>
              <a:t>Достоверность</a:t>
            </a:r>
          </a:p>
        </p:txBody>
      </p:sp>
      <p:sp>
        <p:nvSpPr>
          <p:cNvPr id="17410" name="Text Box 2"/>
          <p:cNvSpPr txBox="1">
            <a:spLocks noChangeArrowheads="1"/>
          </p:cNvSpPr>
          <p:nvPr/>
        </p:nvSpPr>
        <p:spPr bwMode="auto">
          <a:xfrm>
            <a:off x="1103313" y="1379538"/>
            <a:ext cx="9269412" cy="5169308"/>
          </a:xfrm>
          <a:prstGeom prst="rect">
            <a:avLst/>
          </a:prstGeom>
          <a:noFill/>
          <a:ln w="9525" cap="flat">
            <a:noFill/>
            <a:round/>
            <a:headEnd/>
            <a:tailEnd/>
          </a:ln>
          <a:effectLst/>
        </p:spPr>
        <p:txBody>
          <a:bodyPr/>
          <a:lstStyle/>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400" dirty="0" smtClean="0">
                <a:solidFill>
                  <a:srgbClr val="FFFFFF"/>
                </a:solidFill>
                <a:latin typeface="Century Gothic" charset="0"/>
                <a:cs typeface="Arial" charset="0"/>
              </a:rPr>
              <a:t>Из руководства УВКБ ООН: «В общем, опасения заявителя должны считаться вполне обоснованными, если он </a:t>
            </a:r>
            <a:r>
              <a:rPr lang="ru-RU" sz="2400" b="1" dirty="0" smtClean="0">
                <a:solidFill>
                  <a:srgbClr val="FFFFFF"/>
                </a:solidFill>
                <a:latin typeface="Century Gothic" charset="0"/>
                <a:cs typeface="Arial" charset="0"/>
              </a:rPr>
              <a:t>может доказать в пределах разумного</a:t>
            </a:r>
            <a:r>
              <a:rPr lang="ru-RU" sz="2400" dirty="0" smtClean="0">
                <a:solidFill>
                  <a:srgbClr val="FFFFFF"/>
                </a:solidFill>
                <a:latin typeface="Century Gothic" charset="0"/>
                <a:cs typeface="Arial" charset="0"/>
              </a:rPr>
              <a:t>, что его продолжительное пребывание в стране происхождения стало невыносимым для него по причинам, указанным в определении, или по тем же причинам было бы невыносимым, если бы он вернулся назад».</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ru-RU" sz="2400" dirty="0" smtClean="0">
              <a:solidFill>
                <a:srgbClr val="FFFFFF"/>
              </a:solidFill>
              <a:latin typeface="Century Gothic" charset="0"/>
              <a:cs typeface="Arial" charset="0"/>
            </a:endParaRPr>
          </a:p>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400" dirty="0" smtClean="0">
                <a:solidFill>
                  <a:srgbClr val="FFFFFF"/>
                </a:solidFill>
                <a:latin typeface="Century Gothic" charset="0"/>
                <a:cs typeface="Arial" charset="0"/>
              </a:rPr>
              <a:t>В данном руководстве также говорится о том, что «</a:t>
            </a:r>
            <a:r>
              <a:rPr lang="ru-RU" sz="2400" b="1" dirty="0" smtClean="0">
                <a:solidFill>
                  <a:srgbClr val="FFFFFF"/>
                </a:solidFill>
                <a:latin typeface="Century Gothic" charset="0"/>
                <a:cs typeface="Arial" charset="0"/>
              </a:rPr>
              <a:t>можно</a:t>
            </a:r>
            <a:r>
              <a:rPr lang="ru-RU" sz="2400" dirty="0" smtClean="0">
                <a:solidFill>
                  <a:srgbClr val="FFFFFF"/>
                </a:solidFill>
                <a:latin typeface="Century Gothic" charset="0"/>
                <a:cs typeface="Arial" charset="0"/>
              </a:rPr>
              <a:t> </a:t>
            </a:r>
            <a:r>
              <a:rPr lang="ru-RU" sz="2400" b="1" i="1" dirty="0" smtClean="0">
                <a:solidFill>
                  <a:srgbClr val="FFFFFF"/>
                </a:solidFill>
                <a:latin typeface="Century Gothic" charset="0"/>
                <a:cs typeface="Arial" charset="0"/>
              </a:rPr>
              <a:t>предположить</a:t>
            </a:r>
            <a:r>
              <a:rPr lang="ru-RU" sz="2400" dirty="0" smtClean="0">
                <a:solidFill>
                  <a:srgbClr val="FFFFFF"/>
                </a:solidFill>
                <a:latin typeface="Century Gothic" charset="0"/>
                <a:cs typeface="Arial" charset="0"/>
              </a:rPr>
              <a:t>, что данное лицо имеет вполне обоснованные опасения стать жертвой преследований, если оно </a:t>
            </a:r>
            <a:r>
              <a:rPr lang="ru-RU" sz="2400" b="1" dirty="0" smtClean="0">
                <a:solidFill>
                  <a:srgbClr val="FFFFFF"/>
                </a:solidFill>
                <a:latin typeface="Century Gothic" charset="0"/>
                <a:cs typeface="Arial" charset="0"/>
              </a:rPr>
              <a:t>уже было жертвой преследований</a:t>
            </a:r>
            <a:r>
              <a:rPr lang="ru-RU" sz="2400" dirty="0" smtClean="0">
                <a:solidFill>
                  <a:srgbClr val="FFFFFF"/>
                </a:solidFill>
                <a:latin typeface="Century Gothic" charset="0"/>
                <a:cs typeface="Arial" charset="0"/>
              </a:rPr>
              <a:t> по одной из причин, перечисленных в Конвенции 1951 года».</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ru-RU" sz="2400" dirty="0" smtClean="0">
              <a:solidFill>
                <a:srgbClr val="FFFFFF"/>
              </a:solidFill>
              <a:latin typeface="Century Gothic" charset="0"/>
              <a:cs typeface="Arial" charset="0"/>
            </a:endParaRPr>
          </a:p>
          <a:p>
            <a:pPr marL="342900" indent="-341313"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n-US"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103313" y="2052638"/>
            <a:ext cx="8947150" cy="4195762"/>
          </a:xfrm>
          <a:prstGeom prst="rect">
            <a:avLst/>
          </a:prstGeom>
          <a:noFill/>
          <a:ln w="9525" cap="flat">
            <a:noFill/>
            <a:round/>
            <a:headEnd/>
            <a:tailEnd/>
          </a:ln>
          <a:effectLst/>
        </p:spPr>
        <p:txBody>
          <a:bodyPr/>
          <a:lstStyle/>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800" dirty="0" smtClean="0">
                <a:solidFill>
                  <a:srgbClr val="FFFFFF"/>
                </a:solidFill>
                <a:latin typeface="Century Gothic" charset="0"/>
                <a:cs typeface="Arial" charset="0"/>
              </a:rPr>
              <a:t>Из руководства УВКБ ООН: Даже в тех случаях, когда заявление или его часть не могут быть независимо проверены, но изложение заявителя представляется достоверным, следует </a:t>
            </a:r>
            <a:r>
              <a:rPr lang="ru-RU" sz="2800" b="1" dirty="0" smtClean="0">
                <a:solidFill>
                  <a:srgbClr val="FFFFFF"/>
                </a:solidFill>
                <a:latin typeface="Century Gothic" charset="0"/>
                <a:cs typeface="Arial" charset="0"/>
              </a:rPr>
              <a:t>истолковать возникающие сомнения в пользу заявителя</a:t>
            </a:r>
            <a:r>
              <a:rPr lang="ru-RU" sz="2800" dirty="0" smtClean="0">
                <a:solidFill>
                  <a:srgbClr val="FFFFFF"/>
                </a:solidFill>
                <a:latin typeface="Century Gothic" charset="0"/>
                <a:cs typeface="Arial" charset="0"/>
              </a:rPr>
              <a:t>, если нет веских оснований для обратного</a:t>
            </a:r>
            <a:r>
              <a:rPr lang="en-US" sz="2800" dirty="0" smtClean="0">
                <a:solidFill>
                  <a:srgbClr val="FFFFFF"/>
                </a:solidFill>
                <a:latin typeface="Century Gothic" charset="0"/>
                <a:cs typeface="Arial" charset="0"/>
              </a:rPr>
              <a:t>.</a:t>
            </a:r>
            <a:endParaRPr lang="en-US" sz="2800" dirty="0">
              <a:solidFill>
                <a:srgbClr val="FFFFFF"/>
              </a:solidFill>
              <a:latin typeface="Century Gothic" charset="0"/>
              <a:cs typeface="Arial" charset="0"/>
            </a:endParaRP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800" dirty="0">
              <a:solidFill>
                <a:srgbClr val="FFFFFF"/>
              </a:solidFill>
              <a:latin typeface="Century Gothic"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519113" y="614363"/>
            <a:ext cx="10002837" cy="5908675"/>
          </a:xfrm>
          <a:prstGeom prst="rect">
            <a:avLst/>
          </a:prstGeom>
          <a:noFill/>
          <a:ln w="9525" cap="flat">
            <a:noFill/>
            <a:round/>
            <a:headEnd/>
            <a:tailEnd/>
          </a:ln>
          <a:effectLst/>
        </p:spPr>
        <p:txBody>
          <a:bodyPr/>
          <a:lstStyle/>
          <a:p>
            <a:pPr marL="342900" indent="-341313"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en-US" sz="2000" b="1" dirty="0">
                <a:solidFill>
                  <a:srgbClr val="ACD433"/>
                </a:solidFill>
                <a:latin typeface="Century Gothic" charset="0"/>
                <a:cs typeface="Arial" charset="0"/>
              </a:rPr>
              <a:t>FG </a:t>
            </a:r>
            <a:r>
              <a:rPr lang="en-US" sz="2000" b="1" dirty="0" err="1">
                <a:solidFill>
                  <a:srgbClr val="ACD433"/>
                </a:solidFill>
                <a:latin typeface="Century Gothic" charset="0"/>
                <a:cs typeface="Arial" charset="0"/>
              </a:rPr>
              <a:t>против</a:t>
            </a:r>
            <a:r>
              <a:rPr lang="en-US" sz="2000" b="1" dirty="0">
                <a:solidFill>
                  <a:srgbClr val="ACD433"/>
                </a:solidFill>
                <a:latin typeface="Century Gothic" charset="0"/>
                <a:cs typeface="Arial" charset="0"/>
              </a:rPr>
              <a:t> </a:t>
            </a:r>
            <a:r>
              <a:rPr lang="en-US" sz="2000" b="1" dirty="0" err="1">
                <a:solidFill>
                  <a:srgbClr val="ACD433"/>
                </a:solidFill>
                <a:latin typeface="Century Gothic" charset="0"/>
                <a:cs typeface="Arial" charset="0"/>
              </a:rPr>
              <a:t>Швеции</a:t>
            </a:r>
            <a:r>
              <a:rPr lang="en-US" sz="2000" b="1" dirty="0">
                <a:solidFill>
                  <a:srgbClr val="ACD433"/>
                </a:solidFill>
                <a:latin typeface="Century Gothic" charset="0"/>
                <a:cs typeface="Arial" charset="0"/>
              </a:rPr>
              <a:t> (2016) ЕСПЧ 299:</a:t>
            </a:r>
          </a:p>
          <a:p>
            <a:pPr marL="342900" indent="-341313"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en-US" sz="2000" dirty="0">
              <a:solidFill>
                <a:srgbClr val="FFFFFF"/>
              </a:solidFill>
              <a:latin typeface="Century Gothic" charset="0"/>
              <a:cs typeface="Arial" charset="0"/>
            </a:endParaRP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en-US" sz="2000" dirty="0">
                <a:solidFill>
                  <a:srgbClr val="FFFFFF"/>
                </a:solidFill>
                <a:latin typeface="Century Gothic" charset="0"/>
                <a:cs typeface="Arial" charset="0"/>
              </a:rPr>
              <a:t>‘</a:t>
            </a:r>
            <a:r>
              <a:rPr lang="en-US" sz="2200" i="1" dirty="0">
                <a:solidFill>
                  <a:srgbClr val="FFFFFF"/>
                </a:solidFill>
                <a:latin typeface="Century Gothic" charset="0"/>
                <a:cs typeface="Arial" charset="0"/>
              </a:rPr>
              <a:t>113. </a:t>
            </a:r>
            <a:r>
              <a:rPr lang="ru-RU" sz="2200" i="1" dirty="0" smtClean="0">
                <a:solidFill>
                  <a:srgbClr val="FFFFFF"/>
                </a:solidFill>
                <a:latin typeface="Century Gothic" charset="0"/>
                <a:cs typeface="Arial" charset="0"/>
              </a:rPr>
              <a:t>Оценка существования реального риска должна проводиться с особой тщательностью. Основная задача заявителя – представить доказательства, подтверждающие наличие убедительных оснований полагать, что в случае применении оспариваемой меры он подвергнется реальному риску обращения, противоречащего Статье 3. </a:t>
            </a:r>
            <a:r>
              <a:rPr lang="ru-RU" sz="2200" b="1" i="1" dirty="0" smtClean="0">
                <a:solidFill>
                  <a:srgbClr val="FFFFFF"/>
                </a:solidFill>
                <a:latin typeface="Century Gothic" charset="0"/>
                <a:cs typeface="Arial" charset="0"/>
              </a:rPr>
              <a:t>В</a:t>
            </a:r>
            <a:r>
              <a:rPr lang="ru-RU" sz="2200" i="1" dirty="0" smtClean="0">
                <a:solidFill>
                  <a:srgbClr val="FFFFFF"/>
                </a:solidFill>
                <a:latin typeface="Century Gothic" charset="0"/>
                <a:cs typeface="Arial" charset="0"/>
              </a:rPr>
              <a:t> </a:t>
            </a:r>
            <a:r>
              <a:rPr lang="ru-RU" sz="2200" b="1" i="1" dirty="0" smtClean="0">
                <a:solidFill>
                  <a:srgbClr val="FFFFFF"/>
                </a:solidFill>
                <a:latin typeface="Century Gothic" charset="0"/>
                <a:cs typeface="Arial" charset="0"/>
              </a:rPr>
              <a:t>связи с этим, Суд признает, что в силу особой ситуации, в которой зачастую находятся лица, ищущие убежища, часто бывает необходимо принять их слова на веру, когда следует оценить достоверность их утверждений и документов, поданных в их поддержку. </a:t>
            </a:r>
            <a:r>
              <a:rPr lang="ru-RU" sz="2200" i="1" dirty="0" smtClean="0">
                <a:solidFill>
                  <a:srgbClr val="FFFFFF"/>
                </a:solidFill>
                <a:latin typeface="Century Gothic" charset="0"/>
                <a:cs typeface="Arial" charset="0"/>
              </a:rPr>
              <a:t>Однако при предоставлении информации, которая дает серьезные основания сомневаться в правдивости показаний заявителя, ходатайствующего об убежище, такой заявитель обязан представить убедительные разъяснения предполагаемых несоответствий.</a:t>
            </a:r>
            <a:endParaRPr lang="ru-RU" sz="2200" i="1"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Rectangle 1"/>
          <p:cNvSpPr/>
          <p:nvPr/>
        </p:nvSpPr>
        <p:spPr>
          <a:xfrm>
            <a:off x="736981" y="209264"/>
            <a:ext cx="9303419" cy="7263527"/>
          </a:xfrm>
          <a:prstGeom prst="rect">
            <a:avLst/>
          </a:prstGeom>
          <a:effectLst/>
        </p:spPr>
        <p:txBody>
          <a:bodyPr wrap="square">
            <a:spAutoFit/>
          </a:body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200" b="1" dirty="0" smtClean="0">
                <a:solidFill>
                  <a:srgbClr val="ACD433"/>
                </a:solidFill>
                <a:latin typeface="Century Gothic" charset="0"/>
                <a:cs typeface="Arial" charset="0"/>
              </a:rPr>
              <a:t>JK против Швеции (жалоба №59166/12) 2016 ЕСПЧ 704</a:t>
            </a:r>
          </a:p>
          <a:p>
            <a:endParaRPr lang="en-GB" sz="2200" dirty="0">
              <a:effectLst/>
            </a:endParaRPr>
          </a:p>
          <a:p>
            <a:pPr algn="just"/>
            <a:r>
              <a:rPr lang="ru-RU" sz="2000" i="1" dirty="0" smtClean="0">
                <a:solidFill>
                  <a:srgbClr val="FFFFFF"/>
                </a:solidFill>
                <a:latin typeface="Century Gothic" charset="0"/>
                <a:cs typeface="Arial" charset="0"/>
              </a:rPr>
              <a:t>93. ...</a:t>
            </a:r>
            <a:r>
              <a:rPr lang="ru-RU" sz="2000" b="1" i="1" dirty="0" smtClean="0">
                <a:solidFill>
                  <a:srgbClr val="FFFFFF"/>
                </a:solidFill>
                <a:latin typeface="Century Gothic" charset="0"/>
                <a:cs typeface="Arial" charset="0"/>
              </a:rPr>
              <a:t>Даже если какие-то детали в изложении заявителя представляются несколько неправдоподобными, Европейский Суд считает, что это необязательно лишает утверждения заявителя общей убедительности в целом </a:t>
            </a:r>
            <a:r>
              <a:rPr lang="ru-RU" sz="2000" i="1" dirty="0" smtClean="0">
                <a:solidFill>
                  <a:srgbClr val="FFFFFF"/>
                </a:solidFill>
                <a:latin typeface="Century Gothic" charset="0"/>
                <a:cs typeface="Arial" charset="0"/>
              </a:rPr>
              <a:t>(см. упоминавшееся выше Постановление Европейского Суда по делу «Саид против Нидерландов», § 53, и </a:t>
            </a:r>
            <a:r>
              <a:rPr lang="ru-RU" sz="2000" i="1" dirty="0" err="1" smtClean="0">
                <a:solidFill>
                  <a:srgbClr val="FFFFFF"/>
                </a:solidFill>
                <a:latin typeface="Century Gothic" charset="0"/>
                <a:cs typeface="Arial" charset="0"/>
              </a:rPr>
              <a:t>mutatis</a:t>
            </a:r>
            <a:r>
              <a:rPr lang="ru-RU" sz="2000" i="1" dirty="0" smtClean="0">
                <a:solidFill>
                  <a:srgbClr val="FFFFFF"/>
                </a:solidFill>
                <a:latin typeface="Century Gothic" charset="0"/>
                <a:cs typeface="Arial" charset="0"/>
              </a:rPr>
              <a:t> </a:t>
            </a:r>
            <a:r>
              <a:rPr lang="ru-RU" sz="2000" i="1" dirty="0" err="1" smtClean="0">
                <a:solidFill>
                  <a:srgbClr val="FFFFFF"/>
                </a:solidFill>
                <a:latin typeface="Century Gothic" charset="0"/>
                <a:cs typeface="Arial" charset="0"/>
              </a:rPr>
              <a:t>mutandis</a:t>
            </a:r>
            <a:r>
              <a:rPr lang="ru-RU" sz="2000" i="1" dirty="0" smtClean="0">
                <a:solidFill>
                  <a:srgbClr val="FFFFFF"/>
                </a:solidFill>
                <a:latin typeface="Century Gothic" charset="0"/>
                <a:cs typeface="Arial" charset="0"/>
              </a:rPr>
              <a:t> Постановление Европейского Суда по делу «N. против Финляндии» (N. </a:t>
            </a:r>
            <a:r>
              <a:rPr lang="ru-RU" sz="2000" i="1" dirty="0" err="1" smtClean="0">
                <a:solidFill>
                  <a:srgbClr val="FFFFFF"/>
                </a:solidFill>
                <a:latin typeface="Century Gothic" charset="0"/>
                <a:cs typeface="Arial" charset="0"/>
              </a:rPr>
              <a:t>v</a:t>
            </a:r>
            <a:r>
              <a:rPr lang="ru-RU" sz="2000" i="1" dirty="0" smtClean="0">
                <a:solidFill>
                  <a:srgbClr val="FFFFFF"/>
                </a:solidFill>
                <a:latin typeface="Century Gothic" charset="0"/>
                <a:cs typeface="Arial" charset="0"/>
              </a:rPr>
              <a:t>. </a:t>
            </a:r>
            <a:r>
              <a:rPr lang="ru-RU" sz="2000" i="1" dirty="0" err="1" smtClean="0">
                <a:solidFill>
                  <a:srgbClr val="FFFFFF"/>
                </a:solidFill>
                <a:latin typeface="Century Gothic" charset="0"/>
                <a:cs typeface="Arial" charset="0"/>
              </a:rPr>
              <a:t>Finland</a:t>
            </a:r>
            <a:r>
              <a:rPr lang="ru-RU" sz="2000" i="1" dirty="0" smtClean="0">
                <a:solidFill>
                  <a:srgbClr val="FFFFFF"/>
                </a:solidFill>
                <a:latin typeface="Century Gothic" charset="0"/>
                <a:cs typeface="Arial" charset="0"/>
              </a:rPr>
              <a:t>) от 26 июля 2005 г., жалоба N 38885/02, §§ 154 — 155).</a:t>
            </a:r>
            <a:endParaRPr lang="en-GB" sz="2000" i="1" dirty="0" smtClean="0">
              <a:effectLst/>
            </a:endParaRPr>
          </a:p>
          <a:p>
            <a:pPr algn="just"/>
            <a:endParaRPr lang="en-GB" sz="2000" i="1" dirty="0">
              <a:effectLst/>
            </a:endParaRPr>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000" i="1" dirty="0" smtClean="0">
                <a:solidFill>
                  <a:srgbClr val="FFFFFF"/>
                </a:solidFill>
                <a:latin typeface="Century Gothic" charset="0"/>
                <a:cs typeface="Arial" charset="0"/>
              </a:rPr>
              <a:t>114. ...Поскольку заявители подвергались жестокому обращению со стороны «Аль-Каиды», Европейский Суд приходит к выводу </a:t>
            </a:r>
            <a:r>
              <a:rPr lang="ru-RU" sz="2000" b="1" i="1" dirty="0" smtClean="0">
                <a:solidFill>
                  <a:srgbClr val="FFFFFF"/>
                </a:solidFill>
                <a:latin typeface="Century Gothic" charset="0"/>
                <a:cs typeface="Arial" charset="0"/>
              </a:rPr>
              <a:t>о наличии весомых признаков того, что в Ираке им по-прежнему будет угрожать опасность</a:t>
            </a:r>
            <a:r>
              <a:rPr lang="ru-RU" sz="2000" i="1" dirty="0" smtClean="0">
                <a:solidFill>
                  <a:srgbClr val="FFFFFF"/>
                </a:solidFill>
                <a:latin typeface="Century Gothic" charset="0"/>
                <a:cs typeface="Arial" charset="0"/>
              </a:rPr>
              <a:t> со стороны негосударственных объединений (см. § 102 настоящего Постановления).</a:t>
            </a:r>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000" i="1" dirty="0" smtClean="0">
              <a:solidFill>
                <a:srgbClr val="FFFFFF"/>
              </a:solidFill>
              <a:latin typeface="Century Gothic" charset="0"/>
              <a:cs typeface="Arial" charset="0"/>
            </a:endParaRPr>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000" i="1" dirty="0" smtClean="0">
                <a:solidFill>
                  <a:srgbClr val="FFFFFF"/>
                </a:solidFill>
                <a:latin typeface="Century Gothic" charset="0"/>
                <a:cs typeface="Arial" charset="0"/>
              </a:rPr>
              <a:t>115.</a:t>
            </a:r>
            <a:r>
              <a:rPr lang="ru-RU" sz="2000" b="1" i="1" dirty="0" smtClean="0">
                <a:solidFill>
                  <a:srgbClr val="FFFFFF"/>
                </a:solidFill>
                <a:latin typeface="Century Gothic" charset="0"/>
                <a:cs typeface="Arial" charset="0"/>
              </a:rPr>
              <a:t> Следовательно, устранять сомнения относительно того, существует ли эта опасность, должны власти государства-ответчика.   </a:t>
            </a:r>
          </a:p>
          <a:p>
            <a:endParaRPr lang="en-GB" sz="2200" dirty="0">
              <a:effectLst/>
            </a:endParaRPr>
          </a:p>
          <a:p>
            <a:endParaRPr lang="en-GB" sz="2200" dirty="0" smtClean="0">
              <a:effectLst/>
            </a:endParaRPr>
          </a:p>
          <a:p>
            <a:endParaRPr lang="en-GB" dirty="0">
              <a:effectLst/>
            </a:endParaRPr>
          </a:p>
        </p:txBody>
      </p:sp>
    </p:spTree>
    <p:extLst>
      <p:ext uri="{BB962C8B-B14F-4D97-AF65-F5344CB8AC3E}">
        <p14:creationId xmlns:p14="http://schemas.microsoft.com/office/powerpoint/2010/main" val="45212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646113" y="452438"/>
            <a:ext cx="9404350" cy="1400175"/>
          </a:xfrm>
          <a:ln/>
        </p:spPr>
        <p:txBody>
          <a:bodyPr/>
          <a:lstStyle/>
          <a:p>
            <a:pP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4200" b="1">
                <a:solidFill>
                  <a:srgbClr val="EBEBEB"/>
                </a:solidFill>
              </a:rPr>
              <a:t/>
            </a:r>
            <a:br>
              <a:rPr lang="en-US" sz="4200" b="1">
                <a:solidFill>
                  <a:srgbClr val="EBEBEB"/>
                </a:solidFill>
              </a:rPr>
            </a:br>
            <a:r>
              <a:rPr lang="en-US" sz="4200" b="1">
                <a:solidFill>
                  <a:srgbClr val="EBEBEB"/>
                </a:solidFill>
              </a:rPr>
              <a:t> </a:t>
            </a:r>
          </a:p>
        </p:txBody>
      </p:sp>
      <p:sp>
        <p:nvSpPr>
          <p:cNvPr id="21506" name="Text Box 2"/>
          <p:cNvSpPr txBox="1">
            <a:spLocks noChangeArrowheads="1"/>
          </p:cNvSpPr>
          <p:nvPr/>
        </p:nvSpPr>
        <p:spPr bwMode="auto">
          <a:xfrm>
            <a:off x="646113" y="869950"/>
            <a:ext cx="9934575" cy="5586413"/>
          </a:xfrm>
          <a:prstGeom prst="rect">
            <a:avLst/>
          </a:prstGeom>
          <a:noFill/>
          <a:ln w="9525" cap="flat">
            <a:noFill/>
            <a:round/>
            <a:headEnd/>
            <a:tailEnd/>
          </a:ln>
          <a:effectLst/>
        </p:spPr>
        <p:txBody>
          <a:bodyPr/>
          <a:lstStyle/>
          <a:p>
            <a:pPr marL="342900" indent="-341313" algn="just" hangingPunct="1">
              <a:lnSpc>
                <a:spcPct val="100000"/>
              </a:lnSpc>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3900" b="1" dirty="0" smtClean="0">
                <a:solidFill>
                  <a:srgbClr val="FFFFFF"/>
                </a:solidFill>
                <a:latin typeface="Century Gothic" charset="0"/>
                <a:cs typeface="Arial" charset="0"/>
              </a:rPr>
              <a:t>Ключевые проблемы в</a:t>
            </a:r>
          </a:p>
          <a:p>
            <a:pPr marL="342900" indent="-341313" algn="just" hangingPunct="1">
              <a:lnSpc>
                <a:spcPct val="100000"/>
              </a:lnSpc>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3900" b="1" dirty="0" smtClean="0">
                <a:solidFill>
                  <a:srgbClr val="FFFFFF"/>
                </a:solidFill>
                <a:latin typeface="Century Gothic" charset="0"/>
                <a:cs typeface="Arial" charset="0"/>
              </a:rPr>
              <a:t>Великобритании:</a:t>
            </a:r>
          </a:p>
          <a:p>
            <a:pPr marL="342900" indent="-341313" algn="just" hangingPunct="1">
              <a:lnSpc>
                <a:spcPct val="100000"/>
              </a:lnSpc>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700" u="sng" dirty="0" smtClean="0">
              <a:solidFill>
                <a:srgbClr val="FFFFFF"/>
              </a:solidFill>
              <a:latin typeface="Century Gothic" charset="0"/>
              <a:cs typeface="Arial" charset="0"/>
            </a:endParaRPr>
          </a:p>
          <a:p>
            <a:pPr lvl="1" indent="-284163" algn="just" hangingPunct="1">
              <a:lnSpc>
                <a:spcPct val="100000"/>
              </a:lnSpc>
              <a:buClr>
                <a:srgbClr val="ACD433"/>
              </a:buClr>
              <a:buSzPct val="80000"/>
              <a:buFont typeface="Wingdings" charset="2"/>
              <a:buChar char=""/>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400" dirty="0" smtClean="0">
                <a:solidFill>
                  <a:srgbClr val="FFFFFF"/>
                </a:solidFill>
                <a:latin typeface="Century Gothic" charset="0"/>
                <a:cs typeface="Arial" charset="0"/>
              </a:rPr>
              <a:t>То, что указывает заявитель на всех этапах, сопровождает его на протяжении </a:t>
            </a:r>
            <a:r>
              <a:rPr lang="ru-RU" sz="2400" b="1" dirty="0" smtClean="0">
                <a:solidFill>
                  <a:srgbClr val="FFFFFF"/>
                </a:solidFill>
                <a:latin typeface="Century Gothic" charset="0"/>
                <a:cs typeface="Arial" charset="0"/>
              </a:rPr>
              <a:t>всей процедуры</a:t>
            </a:r>
            <a:r>
              <a:rPr lang="ru-RU" sz="2400" dirty="0" smtClean="0">
                <a:solidFill>
                  <a:srgbClr val="FFFFFF"/>
                </a:solidFill>
                <a:latin typeface="Century Gothic" charset="0"/>
                <a:cs typeface="Arial" charset="0"/>
              </a:rPr>
              <a:t> подачи заявления</a:t>
            </a:r>
          </a:p>
          <a:p>
            <a:pPr hangingPunct="1">
              <a:lnSpc>
                <a:spcPct val="100000"/>
              </a:lnSpc>
              <a:spcAft>
                <a:spcPts val="1425"/>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500" dirty="0" smtClean="0">
              <a:solidFill>
                <a:srgbClr val="FFFFFF"/>
              </a:solidFill>
              <a:latin typeface="Century Gothic" charset="0"/>
              <a:cs typeface="Arial" charset="0"/>
            </a:endParaRPr>
          </a:p>
          <a:p>
            <a:pPr lvl="1" indent="-284163" algn="just" hangingPunct="1">
              <a:lnSpc>
                <a:spcPct val="100000"/>
              </a:lnSpc>
              <a:buClr>
                <a:srgbClr val="ACD433"/>
              </a:buClr>
              <a:buSzPct val="80000"/>
              <a:buFont typeface="Wingdings" charset="2"/>
              <a:buChar char=""/>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400" dirty="0" smtClean="0">
                <a:solidFill>
                  <a:srgbClr val="FFFFFF"/>
                </a:solidFill>
                <a:latin typeface="Century Gothic" charset="0"/>
                <a:cs typeface="Arial" charset="0"/>
              </a:rPr>
              <a:t>Исследуются </a:t>
            </a:r>
            <a:r>
              <a:rPr lang="ru-RU" sz="2400" b="1" dirty="0" smtClean="0">
                <a:solidFill>
                  <a:srgbClr val="FFFFFF"/>
                </a:solidFill>
                <a:latin typeface="Century Gothic" charset="0"/>
                <a:cs typeface="Arial" charset="0"/>
              </a:rPr>
              <a:t>все аспекты</a:t>
            </a:r>
            <a:r>
              <a:rPr lang="ru-RU" sz="2400" dirty="0" smtClean="0">
                <a:solidFill>
                  <a:srgbClr val="FFFFFF"/>
                </a:solidFill>
                <a:latin typeface="Century Gothic" charset="0"/>
                <a:cs typeface="Arial" charset="0"/>
              </a:rPr>
              <a:t> изложения</a:t>
            </a:r>
          </a:p>
          <a:p>
            <a:pPr marL="457200" hangingPunct="1">
              <a:lnSpc>
                <a:spcPct val="100000"/>
              </a:lnSpc>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500" dirty="0" smtClean="0">
              <a:solidFill>
                <a:srgbClr val="FFFFFF"/>
              </a:solidFill>
              <a:latin typeface="Century Gothic" charset="0"/>
              <a:cs typeface="Arial" charset="0"/>
            </a:endParaRPr>
          </a:p>
          <a:p>
            <a:pPr lvl="1" indent="-284163" algn="just" hangingPunct="1">
              <a:lnSpc>
                <a:spcPct val="100000"/>
              </a:lnSpc>
              <a:buClr>
                <a:srgbClr val="ACD433"/>
              </a:buClr>
              <a:buSzPct val="80000"/>
              <a:buFont typeface="Wingdings" charset="2"/>
              <a:buChar char=""/>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400" b="1" dirty="0" smtClean="0">
                <a:solidFill>
                  <a:srgbClr val="FFFFFF"/>
                </a:solidFill>
                <a:latin typeface="Century Gothic" charset="0"/>
                <a:cs typeface="Arial" charset="0"/>
              </a:rPr>
              <a:t>Согласованность</a:t>
            </a:r>
            <a:r>
              <a:rPr lang="ru-RU" sz="2400" dirty="0" smtClean="0">
                <a:solidFill>
                  <a:srgbClr val="FFFFFF"/>
                </a:solidFill>
                <a:latin typeface="Century Gothic" charset="0"/>
                <a:cs typeface="Arial" charset="0"/>
              </a:rPr>
              <a:t>: на внешнем и внутреннем уровне</a:t>
            </a:r>
          </a:p>
          <a:p>
            <a:pPr hangingPunct="1">
              <a:lnSpc>
                <a:spcPct val="100000"/>
              </a:lnSpc>
              <a:spcAft>
                <a:spcPts val="1425"/>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500" dirty="0" smtClean="0">
              <a:solidFill>
                <a:srgbClr val="FFFFFF"/>
              </a:solidFill>
              <a:latin typeface="Century Gothic" charset="0"/>
              <a:cs typeface="Arial" charset="0"/>
            </a:endParaRPr>
          </a:p>
          <a:p>
            <a:pPr lvl="1" indent="-284163" algn="just" hangingPunct="1">
              <a:lnSpc>
                <a:spcPct val="100000"/>
              </a:lnSpc>
              <a:buClr>
                <a:srgbClr val="ACD433"/>
              </a:buClr>
              <a:buSzPct val="80000"/>
              <a:buFont typeface="Wingdings" charset="2"/>
              <a:buChar char=""/>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400" b="1" dirty="0" smtClean="0">
                <a:solidFill>
                  <a:srgbClr val="FFFFFF"/>
                </a:solidFill>
                <a:latin typeface="Century Gothic" charset="0"/>
                <a:cs typeface="Arial" charset="0"/>
              </a:rPr>
              <a:t>Неясность</a:t>
            </a:r>
            <a:r>
              <a:rPr lang="ru-RU" sz="2400" dirty="0" smtClean="0">
                <a:solidFill>
                  <a:srgbClr val="FFFFFF"/>
                </a:solidFill>
                <a:latin typeface="Century Gothic" charset="0"/>
                <a:cs typeface="Arial" charset="0"/>
              </a:rPr>
              <a:t>/отсутствие подробностей</a:t>
            </a:r>
          </a:p>
          <a:p>
            <a:pPr marL="457200" hangingPunct="1">
              <a:lnSpc>
                <a:spcPct val="100000"/>
              </a:lnSpc>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5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103313" y="1230313"/>
            <a:ext cx="9288462" cy="5016500"/>
          </a:xfrm>
          <a:prstGeom prst="rect">
            <a:avLst/>
          </a:prstGeom>
          <a:noFill/>
          <a:ln w="9525" cap="flat">
            <a:noFill/>
            <a:round/>
            <a:headEnd/>
            <a:tailEnd/>
          </a:ln>
          <a:effectLst/>
        </p:spPr>
        <p:txBody>
          <a:bodyPr/>
          <a:lstStyle/>
          <a:p>
            <a:pPr lvl="1" indent="-284163" algn="just" hangingPunct="1">
              <a:lnSpc>
                <a:spcPct val="100000"/>
              </a:lnSpc>
              <a:buClr>
                <a:srgbClr val="ACD433"/>
              </a:buClr>
              <a:buSzPct val="80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3200" b="1" dirty="0" smtClean="0">
                <a:solidFill>
                  <a:srgbClr val="FFFFFF"/>
                </a:solidFill>
                <a:latin typeface="Century Gothic" charset="0"/>
                <a:cs typeface="Arial" charset="0"/>
              </a:rPr>
              <a:t>Отклонение от общего повествования </a:t>
            </a:r>
          </a:p>
          <a:p>
            <a:pPr marL="514350" hangingPunct="1">
              <a:lnSpc>
                <a:spcPct val="100000"/>
              </a:lnSpc>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ru-RU" sz="3200" dirty="0" smtClean="0">
              <a:solidFill>
                <a:srgbClr val="FFFFFF"/>
              </a:solidFill>
              <a:latin typeface="Century Gothic" charset="0"/>
              <a:cs typeface="Arial" charset="0"/>
            </a:endParaRPr>
          </a:p>
          <a:p>
            <a:pPr lvl="1" indent="-284163" algn="just" hangingPunct="1">
              <a:lnSpc>
                <a:spcPct val="100000"/>
              </a:lnSpc>
              <a:buClr>
                <a:srgbClr val="ACD433"/>
              </a:buClr>
              <a:buSzPct val="80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3200" dirty="0" smtClean="0">
                <a:solidFill>
                  <a:srgbClr val="FFFFFF"/>
                </a:solidFill>
                <a:latin typeface="Century Gothic" charset="0"/>
                <a:cs typeface="Arial" charset="0"/>
              </a:rPr>
              <a:t>Страх раскрывать правду о </a:t>
            </a:r>
            <a:r>
              <a:rPr lang="ru-RU" sz="3200" b="1" dirty="0" smtClean="0">
                <a:solidFill>
                  <a:srgbClr val="FFFFFF"/>
                </a:solidFill>
                <a:latin typeface="Century Gothic" charset="0"/>
                <a:cs typeface="Arial" charset="0"/>
              </a:rPr>
              <a:t>поездке в Великобританию</a:t>
            </a:r>
            <a:r>
              <a:rPr lang="ru-RU" sz="3200" dirty="0" smtClean="0">
                <a:solidFill>
                  <a:srgbClr val="FFFFFF"/>
                </a:solidFill>
                <a:latin typeface="Century Gothic" charset="0"/>
                <a:cs typeface="Arial" charset="0"/>
              </a:rPr>
              <a:t> или иммиграции</a:t>
            </a:r>
          </a:p>
          <a:p>
            <a:pPr hangingPunct="1">
              <a:lnSpc>
                <a:spcPct val="100000"/>
              </a:lnSpc>
              <a:spcAft>
                <a:spcPts val="1425"/>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ru-RU" sz="3200" dirty="0" smtClean="0">
              <a:solidFill>
                <a:srgbClr val="FFFFFF"/>
              </a:solidFill>
              <a:latin typeface="Century Gothic" charset="0"/>
              <a:cs typeface="Arial" charset="0"/>
            </a:endParaRPr>
          </a:p>
          <a:p>
            <a:pPr lvl="1" indent="-284163" algn="just" hangingPunct="1">
              <a:lnSpc>
                <a:spcPct val="100000"/>
              </a:lnSpc>
              <a:buClr>
                <a:srgbClr val="ACD433"/>
              </a:buClr>
              <a:buSzPct val="80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3200" dirty="0" smtClean="0">
                <a:solidFill>
                  <a:srgbClr val="FFFFFF"/>
                </a:solidFill>
                <a:latin typeface="Century Gothic" charset="0"/>
                <a:cs typeface="Arial" charset="0"/>
              </a:rPr>
              <a:t>Проблемы с устными переводчиками</a:t>
            </a:r>
          </a:p>
          <a:p>
            <a:pPr marL="457200" hangingPunct="1">
              <a:lnSpc>
                <a:spcPct val="100000"/>
              </a:lnSpc>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n-US" sz="32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body"/>
          </p:nvPr>
        </p:nvSpPr>
        <p:spPr>
          <a:xfrm>
            <a:off x="652463" y="195263"/>
            <a:ext cx="9202737" cy="6389687"/>
          </a:xfrm>
          <a:ln/>
        </p:spPr>
        <p:txBody>
          <a:bodyPr lIns="122040" tIns="122040" rIns="122040" bIns="122040" anchor="t"/>
          <a:lstStyle/>
          <a:p>
            <a:pPr marL="342900" indent="-341313">
              <a:lnSpc>
                <a:spcPct val="122000"/>
              </a:lnSpc>
              <a:spcAft>
                <a:spcPts val="800"/>
              </a:spcAft>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2600" dirty="0">
                <a:latin typeface="Arial" charset="0"/>
              </a:rPr>
              <a:t> </a:t>
            </a:r>
            <a:r>
              <a:rPr lang="ru-RU" sz="2400" dirty="0" smtClean="0"/>
              <a:t>Министерство внутренних дел Великобритании </a:t>
            </a:r>
            <a:r>
              <a:rPr lang="ru-RU" sz="2400" b="1" i="1" dirty="0" smtClean="0"/>
              <a:t>должно</a:t>
            </a:r>
            <a:r>
              <a:rPr lang="ru-RU" sz="2400" dirty="0" smtClean="0"/>
              <a:t> учитывать поведение лица, которое хочет скрыть информацию или ввести в заблуждение</a:t>
            </a:r>
          </a:p>
          <a:p>
            <a:pPr marL="342900" indent="-341313">
              <a:lnSpc>
                <a:spcPct val="122000"/>
              </a:lnSpc>
              <a:spcAft>
                <a:spcPts val="800"/>
              </a:spcAft>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ru-RU" sz="2400" dirty="0" smtClean="0"/>
          </a:p>
          <a:p>
            <a:pPr marL="855663" lvl="1" indent="-455613" algn="just">
              <a:lnSpc>
                <a:spcPct val="122000"/>
              </a:lnSpc>
              <a:spcAft>
                <a:spcPts val="800"/>
              </a:spcAft>
              <a:buClr>
                <a:srgbClr val="ACD433"/>
              </a:buClr>
              <a:buFont typeface="Times New Roman" pitchFamily="16" charset="0"/>
              <a:buAutoNum type="alphaLcParenR"/>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200" dirty="0" smtClean="0"/>
              <a:t>Отказ </a:t>
            </a:r>
            <a:r>
              <a:rPr lang="ru-RU" sz="2200" b="1" dirty="0" smtClean="0"/>
              <a:t>предъявить паспорт</a:t>
            </a:r>
            <a:r>
              <a:rPr lang="ru-RU" sz="2200" dirty="0" smtClean="0"/>
              <a:t> по требованию сотрудника иммиграционной службы или Государственного секретаря </a:t>
            </a:r>
            <a:r>
              <a:rPr lang="ru-RU" sz="2200" i="1" dirty="0" smtClean="0"/>
              <a:t>без обоснованного объяснения</a:t>
            </a:r>
          </a:p>
          <a:p>
            <a:pPr>
              <a:lnSpc>
                <a:spcPct val="100000"/>
              </a:lnSpc>
              <a:spcAft>
                <a:spcPts val="1425"/>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ru-RU" sz="2200" dirty="0" smtClean="0"/>
          </a:p>
          <a:p>
            <a:pPr marL="855663" lvl="1" indent="-455613" algn="just">
              <a:lnSpc>
                <a:spcPct val="122000"/>
              </a:lnSpc>
              <a:spcAft>
                <a:spcPts val="800"/>
              </a:spcAft>
              <a:buClr>
                <a:srgbClr val="ACD433"/>
              </a:buClr>
              <a:buFont typeface="Times New Roman" pitchFamily="16" charset="0"/>
              <a:buAutoNum type="alphaLcParenR"/>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200" b="1" dirty="0" smtClean="0"/>
              <a:t>Предъявление</a:t>
            </a:r>
            <a:r>
              <a:rPr lang="ru-RU" sz="2200" dirty="0" smtClean="0"/>
              <a:t> недействительного документа</a:t>
            </a:r>
            <a:r>
              <a:rPr lang="ru-RU" sz="2200" b="1" dirty="0" smtClean="0"/>
              <a:t> в качестве действительного</a:t>
            </a:r>
          </a:p>
          <a:p>
            <a:pPr>
              <a:lnSpc>
                <a:spcPct val="100000"/>
              </a:lnSpc>
              <a:spcAft>
                <a:spcPts val="1425"/>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ru-RU" sz="2200" dirty="0" smtClean="0"/>
          </a:p>
          <a:p>
            <a:pPr marL="855663" lvl="1" indent="-455613">
              <a:lnSpc>
                <a:spcPct val="122000"/>
              </a:lnSpc>
              <a:spcAft>
                <a:spcPts val="800"/>
              </a:spcAft>
              <a:buClr>
                <a:srgbClr val="ACD433"/>
              </a:buClr>
              <a:buFont typeface="Times New Roman" pitchFamily="16" charset="0"/>
              <a:buAutoNum type="alphaLcParenR"/>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200" b="1" dirty="0" smtClean="0"/>
              <a:t>Уничтожение</a:t>
            </a:r>
            <a:r>
              <a:rPr lang="ru-RU" sz="2200" dirty="0" smtClean="0"/>
              <a:t>, исправление или </a:t>
            </a:r>
            <a:r>
              <a:rPr lang="ru-RU" sz="2200" b="1" dirty="0" smtClean="0"/>
              <a:t>утилизация</a:t>
            </a:r>
            <a:r>
              <a:rPr lang="ru-RU" sz="2200" dirty="0" smtClean="0"/>
              <a:t> паспорта </a:t>
            </a:r>
            <a:r>
              <a:rPr lang="ru-RU" sz="2200" i="1" dirty="0" smtClean="0"/>
              <a:t>без обоснованного объяснения</a:t>
            </a:r>
            <a:endParaRPr lang="ru-RU" sz="2200" i="1" dirty="0"/>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body"/>
          </p:nvPr>
        </p:nvSpPr>
        <p:spPr>
          <a:xfrm>
            <a:off x="946150" y="1008063"/>
            <a:ext cx="8689975" cy="4800600"/>
          </a:xfrm>
          <a:ln/>
        </p:spPr>
        <p:txBody>
          <a:bodyPr lIns="122040" tIns="122040" rIns="122040" bIns="122040" anchor="t"/>
          <a:lstStyle/>
          <a:p>
            <a:pPr marL="608013" indent="-608013" algn="just">
              <a:lnSpc>
                <a:spcPct val="122000"/>
              </a:lnSpc>
              <a:spcAft>
                <a:spcPts val="800"/>
              </a:spcAft>
              <a:buClr>
                <a:srgbClr val="ACD433"/>
              </a:buClr>
              <a:buSzPct val="80000"/>
              <a:buFont typeface="Times New Roman" pitchFamily="16" charset="0"/>
              <a:buAutoNum type="alphaLcParenR" startAt="4"/>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600" b="1" dirty="0" smtClean="0"/>
              <a:t>Уничтожение, исправление или утилизация</a:t>
            </a:r>
            <a:r>
              <a:rPr lang="ru-RU" sz="2600" dirty="0" smtClean="0"/>
              <a:t> </a:t>
            </a:r>
            <a:r>
              <a:rPr lang="ru-RU" sz="2600" b="1" dirty="0" smtClean="0"/>
              <a:t>билета</a:t>
            </a:r>
            <a:r>
              <a:rPr lang="ru-RU" sz="2600" dirty="0" smtClean="0"/>
              <a:t> или другого документа, связанного с поездкой, </a:t>
            </a:r>
            <a:r>
              <a:rPr lang="ru-RU" sz="2600" i="1" dirty="0" smtClean="0"/>
              <a:t>без обоснованного объяснения</a:t>
            </a:r>
            <a:r>
              <a:rPr lang="ru-RU" sz="2600" dirty="0" smtClean="0"/>
              <a:t> и</a:t>
            </a:r>
          </a:p>
          <a:p>
            <a:pPr>
              <a:lnSpc>
                <a:spcPct val="122000"/>
              </a:lnSpc>
              <a:spcAft>
                <a:spcPts val="80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ru-RU" sz="2700" dirty="0" smtClean="0"/>
          </a:p>
          <a:p>
            <a:pPr marL="608013" indent="-608013">
              <a:lnSpc>
                <a:spcPct val="122000"/>
              </a:lnSpc>
              <a:spcAft>
                <a:spcPts val="800"/>
              </a:spcAft>
              <a:buClr>
                <a:srgbClr val="ACD433"/>
              </a:buClr>
              <a:buFont typeface="Times New Roman" pitchFamily="16" charset="0"/>
              <a:buAutoNum type="alphaLcParenR" startAt="4"/>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600" dirty="0" smtClean="0"/>
              <a:t>Отказ</a:t>
            </a:r>
            <a:r>
              <a:rPr lang="ru-RU" sz="2600" i="1" dirty="0" smtClean="0"/>
              <a:t> </a:t>
            </a:r>
            <a:r>
              <a:rPr lang="ru-RU" sz="2600" b="1" dirty="0" smtClean="0"/>
              <a:t>отвечать на заданный вопрос</a:t>
            </a:r>
            <a:r>
              <a:rPr lang="ru-RU" sz="2600" i="1" dirty="0" smtClean="0"/>
              <a:t> без обоснованного объяснения</a:t>
            </a:r>
          </a:p>
          <a:p>
            <a:pPr marL="608013" indent="-606425">
              <a:lnSpc>
                <a:spcPct val="100000"/>
              </a:lnSpc>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000" dirty="0"/>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46111" y="452718"/>
            <a:ext cx="9404723" cy="945259"/>
          </a:xfrm>
          <a:effectLst/>
        </p:spPr>
        <p:txBody>
          <a:bodyPr/>
          <a:lstStyle/>
          <a:p>
            <a:pPr rtl="0"/>
            <a:r>
              <a:rPr lang="ru-RU" sz="4400" b="1" i="0" u="none" strike="noStrike" smtId="4294967295">
                <a:solidFill>
                  <a:srgbClr val="ACD433"/>
                </a:solidFill>
                <a:effectLst/>
                <a:highlight>
                  <a:srgbClr val="000000">
                    <a:alpha val="0"/>
                  </a:srgbClr>
                </a:highlight>
                <a:latin typeface="Century Gothic"/>
              </a:rPr>
              <a:t>Цели и задачи:</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8652866"/>
              </p:ext>
            </p:extLst>
          </p:nvPr>
        </p:nvGraphicFramePr>
        <p:xfrm>
          <a:off x="766793" y="2268169"/>
          <a:ext cx="9671436" cy="4011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42122" y="1479130"/>
            <a:ext cx="7070473" cy="701741"/>
          </a:xfrm>
          <a:prstGeom prst="rect">
            <a:avLst/>
          </a:prstGeom>
          <a:noFill/>
          <a:effectLst/>
        </p:spPr>
        <p:txBody>
          <a:bodyPr wrap="square" rtlCol="0">
            <a:spAutoFit/>
          </a:bodyPr>
          <a:lstStyle/>
          <a:p>
            <a:pPr rtl="0"/>
            <a:r>
              <a:rPr lang="ru-RU" sz="2200" b="1" i="0" u="none" strike="noStrike" smtId="4294967295">
                <a:effectLst/>
                <a:highlight>
                  <a:srgbClr val="000000">
                    <a:alpha val="0"/>
                  </a:srgbClr>
                </a:highlight>
                <a:latin typeface="Century Gothic"/>
              </a:rPr>
              <a:t>Внимательно изучить:</a:t>
            </a:r>
          </a:p>
          <a:p>
            <a:endParaRPr lang="en-GB">
              <a:effectLst/>
            </a:endParaRPr>
          </a:p>
        </p:txBody>
      </p:sp>
    </p:spTree>
    <p:extLst>
      <p:ext uri="{BB962C8B-B14F-4D97-AF65-F5344CB8AC3E}">
        <p14:creationId xmlns:p14="http://schemas.microsoft.com/office/powerpoint/2010/main" val="26107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body"/>
          </p:nvPr>
        </p:nvSpPr>
        <p:spPr>
          <a:xfrm>
            <a:off x="671513" y="188912"/>
            <a:ext cx="8783637" cy="6368641"/>
          </a:xfrm>
          <a:ln/>
        </p:spPr>
        <p:txBody>
          <a:bodyPr lIns="122040" tIns="122040" rIns="122040" bIns="122040" anchor="t"/>
          <a:lstStyle/>
          <a:p>
            <a:pPr marL="342900" indent="-341313">
              <a:lnSpc>
                <a:spcPct val="122000"/>
              </a:lnSpc>
              <a:spcAft>
                <a:spcPts val="800"/>
              </a:spcAft>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600" b="1" dirty="0" smtClean="0"/>
              <a:t>Также учитывается:  </a:t>
            </a:r>
          </a:p>
          <a:p>
            <a:pPr marL="342900" indent="-341313">
              <a:lnSpc>
                <a:spcPct val="122000"/>
              </a:lnSpc>
              <a:spcAft>
                <a:spcPts val="800"/>
              </a:spcAft>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ru-RU" sz="2700" b="1" dirty="0" smtClean="0"/>
          </a:p>
          <a:p>
            <a:pPr marL="342900" indent="-341313" algn="just">
              <a:lnSpc>
                <a:spcPct val="122000"/>
              </a:lnSpc>
              <a:spcAft>
                <a:spcPts val="800"/>
              </a:spcAft>
              <a:buClr>
                <a:srgbClr val="ACD433"/>
              </a:buClr>
              <a:buFont typeface="Wingdings 3" charset="2"/>
              <a:buChar char=""/>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600" dirty="0" smtClean="0"/>
              <a:t>Отказ воспользоваться разумной возможностью </a:t>
            </a:r>
            <a:r>
              <a:rPr lang="ru-RU" sz="2600" b="1" dirty="0" smtClean="0"/>
              <a:t>подать заявление о предоставлении убежища</a:t>
            </a:r>
            <a:r>
              <a:rPr lang="ru-RU" sz="2600" dirty="0" smtClean="0"/>
              <a:t> или защите прав человека </a:t>
            </a:r>
            <a:r>
              <a:rPr lang="ru-RU" sz="2600" b="1" dirty="0" smtClean="0"/>
              <a:t>во время пребывания в безопасной стране</a:t>
            </a:r>
          </a:p>
          <a:p>
            <a:pPr marL="342900" indent="-341313" algn="just">
              <a:lnSpc>
                <a:spcPct val="122000"/>
              </a:lnSpc>
              <a:spcAft>
                <a:spcPts val="800"/>
              </a:spcAft>
              <a:buClr>
                <a:srgbClr val="ACD433"/>
              </a:buClr>
              <a:buFont typeface="Wingdings 3" charset="2"/>
              <a:buChar char=""/>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600" dirty="0" smtClean="0"/>
              <a:t>Отказ подать заявление о предоставлении убежища или защите прав человека </a:t>
            </a:r>
            <a:r>
              <a:rPr lang="ru-RU" sz="2600" b="1" dirty="0" smtClean="0"/>
              <a:t>до получения уведомления об иммиграционном решении</a:t>
            </a:r>
            <a:r>
              <a:rPr lang="ru-RU" sz="2600" dirty="0" smtClean="0"/>
              <a:t> за исключением случае, когда заявление полностью основано на обстоятельствах, возникших после уведомления.   </a:t>
            </a:r>
          </a:p>
          <a:p>
            <a:pPr marL="342900" indent="-341313">
              <a:lnSpc>
                <a:spcPct val="122000"/>
              </a:lnSpc>
              <a:spcAft>
                <a:spcPts val="800"/>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700" dirty="0">
              <a:latin typeface="Arial" charset="0"/>
            </a:endParaRPr>
          </a:p>
          <a:p>
            <a:pPr marL="342900" indent="-341313">
              <a:lnSpc>
                <a:spcPct val="122000"/>
              </a:lnSpc>
              <a:spcAft>
                <a:spcPts val="800"/>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700" dirty="0">
              <a:latin typeface="Arial" charset="0"/>
            </a:endParaRPr>
          </a:p>
          <a:p>
            <a:pPr marL="342900" indent="-341313">
              <a:lnSpc>
                <a:spcPct val="122000"/>
              </a:lnSpc>
              <a:spcAft>
                <a:spcPts val="800"/>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700" dirty="0">
              <a:latin typeface="Arial" charset="0"/>
            </a:endParaRPr>
          </a:p>
          <a:p>
            <a:pPr marL="342900" indent="-341313">
              <a:lnSpc>
                <a:spcPct val="122000"/>
              </a:lnSpc>
              <a:spcAft>
                <a:spcPts val="800"/>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700" dirty="0">
              <a:latin typeface="Arial" charset="0"/>
            </a:endParaRPr>
          </a:p>
          <a:p>
            <a:pPr marL="342900" indent="-341313">
              <a:lnSpc>
                <a:spcPct val="122000"/>
              </a:lnSpc>
              <a:spcAft>
                <a:spcPts val="800"/>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700" dirty="0">
              <a:latin typeface="Arial" charset="0"/>
            </a:endParaRPr>
          </a:p>
          <a:p>
            <a:pPr marL="342900" indent="-341313">
              <a:lnSpc>
                <a:spcPct val="122000"/>
              </a:lnSpc>
              <a:spcAft>
                <a:spcPts val="800"/>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700" dirty="0">
              <a:latin typeface="Arial" charset="0"/>
            </a:endParaRPr>
          </a:p>
          <a:p>
            <a:pPr marL="342900" indent="-341313">
              <a:lnSpc>
                <a:spcPct val="122000"/>
              </a:lnSpc>
              <a:spcAft>
                <a:spcPts val="800"/>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700" dirty="0">
              <a:latin typeface="Arial" charset="0"/>
            </a:endParaRPr>
          </a:p>
          <a:p>
            <a:pPr marL="342900" indent="-341313">
              <a:lnSpc>
                <a:spcPct val="122000"/>
              </a:lnSpc>
              <a:spcAft>
                <a:spcPts val="800"/>
              </a:spcAft>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700" dirty="0">
              <a:latin typeface="Arial" charset="0"/>
            </a:endParaRPr>
          </a:p>
          <a:p>
            <a:pPr marL="342900" indent="-341313">
              <a:lnSpc>
                <a:spcPct val="100000"/>
              </a:lnSpc>
              <a:buClrTx/>
              <a:buSzTx/>
              <a:buFontTx/>
              <a:buNone/>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000" dirty="0"/>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body"/>
          </p:nvPr>
        </p:nvSpPr>
        <p:spPr>
          <a:xfrm>
            <a:off x="989013" y="2112963"/>
            <a:ext cx="8586787" cy="3557587"/>
          </a:xfrm>
          <a:ln/>
        </p:spPr>
        <p:txBody>
          <a:bodyPr anchor="t"/>
          <a:lstStyle/>
          <a:p>
            <a:pPr marL="342900" indent="-341313" algn="just">
              <a:lnSpc>
                <a:spcPct val="100000"/>
              </a:lnSpc>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900" dirty="0" smtClean="0"/>
              <a:t>Отказ подать заявление о предоставлении убежища или защите прав человека </a:t>
            </a:r>
            <a:r>
              <a:rPr lang="ru-RU" sz="2900" b="1" dirty="0" smtClean="0"/>
              <a:t>до ареста</a:t>
            </a:r>
            <a:r>
              <a:rPr lang="ru-RU" sz="2900" dirty="0" smtClean="0"/>
              <a:t> на основании положения об иммиграции</a:t>
            </a:r>
          </a:p>
          <a:p>
            <a:pPr indent="1588">
              <a:lnSpc>
                <a:spcPct val="100000"/>
              </a:lnSpc>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900" dirty="0"/>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646113" y="452438"/>
            <a:ext cx="9404350" cy="1400175"/>
          </a:xfrm>
          <a:ln/>
        </p:spPr>
        <p:txBody>
          <a:bodyPr/>
          <a:lstStyle/>
          <a:p>
            <a:pP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4200" b="1" dirty="0" err="1"/>
              <a:t>Правдоподобие</a:t>
            </a:r>
            <a:r>
              <a:rPr lang="en-US" sz="4200" b="1" dirty="0"/>
              <a:t/>
            </a:r>
            <a:br>
              <a:rPr lang="en-US" sz="4200" b="1" dirty="0"/>
            </a:br>
            <a:endParaRPr lang="en-US" sz="4200" b="1" dirty="0"/>
          </a:p>
        </p:txBody>
      </p:sp>
      <p:sp>
        <p:nvSpPr>
          <p:cNvPr id="27650" name="Text Box 2"/>
          <p:cNvSpPr txBox="1">
            <a:spLocks noChangeArrowheads="1"/>
          </p:cNvSpPr>
          <p:nvPr/>
        </p:nvSpPr>
        <p:spPr bwMode="auto">
          <a:xfrm>
            <a:off x="657225" y="1697038"/>
            <a:ext cx="10312400" cy="5159375"/>
          </a:xfrm>
          <a:prstGeom prst="rect">
            <a:avLst/>
          </a:prstGeom>
          <a:noFill/>
          <a:ln w="9525" cap="flat">
            <a:noFill/>
            <a:round/>
            <a:headEnd/>
            <a:tailEnd/>
          </a:ln>
          <a:effectLst/>
        </p:spPr>
        <p:txBody>
          <a:bodyPr/>
          <a:lstStyle/>
          <a:p>
            <a:pPr marL="342900" indent="-341313" algn="just" hangingPunct="1">
              <a:lnSpc>
                <a:spcPct val="100000"/>
              </a:lnSpc>
              <a:buClr>
                <a:srgbClr val="ACD433"/>
              </a:buClr>
              <a:buSzPct val="80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400" b="1" dirty="0" smtClean="0">
                <a:solidFill>
                  <a:srgbClr val="FFFFFF"/>
                </a:solidFill>
                <a:latin typeface="Century Gothic" charset="0"/>
                <a:cs typeface="Arial" charset="0"/>
              </a:rPr>
              <a:t>Какова вероятность</a:t>
            </a:r>
            <a:r>
              <a:rPr lang="ru-RU" sz="2400" dirty="0" smtClean="0">
                <a:solidFill>
                  <a:srgbClr val="FFFFFF"/>
                </a:solidFill>
                <a:latin typeface="Century Gothic" charset="0"/>
                <a:cs typeface="Arial" charset="0"/>
              </a:rPr>
              <a:t> того, что событие/происшествие произошло именно так, как описал заявитель?</a:t>
            </a:r>
          </a:p>
          <a:p>
            <a:pPr marL="342900" indent="-341313" algn="just" hangingPunct="1">
              <a:lnSpc>
                <a:spcPct val="100000"/>
              </a:lnSpc>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400" dirty="0" smtClean="0">
              <a:solidFill>
                <a:srgbClr val="FFFFFF"/>
              </a:solidFill>
              <a:latin typeface="Century Gothic" charset="0"/>
              <a:cs typeface="Arial" charset="0"/>
            </a:endParaRPr>
          </a:p>
          <a:p>
            <a:pPr marL="342900" indent="-341313" algn="just" hangingPunct="1">
              <a:lnSpc>
                <a:spcPct val="100000"/>
              </a:lnSpc>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400" dirty="0" smtClean="0">
              <a:solidFill>
                <a:srgbClr val="FFFFFF"/>
              </a:solidFill>
              <a:latin typeface="Century Gothic" charset="0"/>
              <a:cs typeface="Arial" charset="0"/>
            </a:endParaRPr>
          </a:p>
          <a:p>
            <a:pPr marL="342900" indent="-341313" algn="just" hangingPunct="1">
              <a:lnSpc>
                <a:spcPct val="100000"/>
              </a:lnSpc>
              <a:buClr>
                <a:srgbClr val="ACD433"/>
              </a:buClr>
              <a:buSzPct val="80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400" dirty="0" smtClean="0">
                <a:solidFill>
                  <a:srgbClr val="FFFFFF"/>
                </a:solidFill>
                <a:latin typeface="Century Gothic" charset="0"/>
                <a:cs typeface="Arial" charset="0"/>
              </a:rPr>
              <a:t>Судьи и министерство внутренних дел Великобритании часто заблуждаются, считая себя экспертами по данному вопросу/в том, что бы произошло или не произошло в данной ситуации в стране заявителя.</a:t>
            </a:r>
          </a:p>
          <a:p>
            <a:pPr marL="342900" indent="-341313" algn="just" hangingPunct="1">
              <a:lnSpc>
                <a:spcPct val="100000"/>
              </a:lnSpc>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400" dirty="0" smtClean="0">
              <a:solidFill>
                <a:srgbClr val="FFFFFF"/>
              </a:solidFill>
              <a:latin typeface="Century Gothic" charset="0"/>
              <a:cs typeface="Arial" charset="0"/>
            </a:endParaRPr>
          </a:p>
          <a:p>
            <a:pPr marL="342900" indent="-341313" algn="just" hangingPunct="1">
              <a:lnSpc>
                <a:spcPct val="100000"/>
              </a:lnSpc>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400" dirty="0" smtClean="0">
              <a:solidFill>
                <a:srgbClr val="FFFFFF"/>
              </a:solidFill>
              <a:latin typeface="Century Gothic" charset="0"/>
              <a:cs typeface="Arial" charset="0"/>
            </a:endParaRPr>
          </a:p>
          <a:p>
            <a:pPr marL="342900" indent="-341313" algn="just" hangingPunct="1">
              <a:lnSpc>
                <a:spcPct val="100000"/>
              </a:lnSpc>
              <a:buClr>
                <a:srgbClr val="ACD433"/>
              </a:buClr>
              <a:buSzPct val="80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400" dirty="0" smtClean="0">
                <a:solidFill>
                  <a:srgbClr val="FFFFFF"/>
                </a:solidFill>
                <a:latin typeface="Century Gothic" charset="0"/>
                <a:cs typeface="Arial" charset="0"/>
              </a:rPr>
              <a:t>По закону это безусловно является опасным, однако часто служит основанием для отказа на заявление о предоставлении убежища.</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en-US" sz="2400" dirty="0" smtClean="0">
                <a:solidFill>
                  <a:srgbClr val="FFFFFF"/>
                </a:solidFill>
                <a:latin typeface="Century Gothic" charset="0"/>
                <a:cs typeface="Arial" charset="0"/>
              </a:rPr>
              <a:t> </a:t>
            </a:r>
            <a:endParaRPr lang="en-US" sz="24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646113" y="452438"/>
            <a:ext cx="9404350" cy="1400175"/>
          </a:xfrm>
          <a:ln/>
        </p:spPr>
        <p:txBody>
          <a:bodyPr/>
          <a:lstStyle/>
          <a:p>
            <a:pP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4200" b="1">
                <a:solidFill>
                  <a:srgbClr val="92D050"/>
                </a:solidFill>
              </a:rPr>
              <a:t>С. Преследование</a:t>
            </a:r>
            <a:r>
              <a:rPr lang="en-US" sz="4200">
                <a:solidFill>
                  <a:srgbClr val="EBEBEB"/>
                </a:solidFill>
              </a:rPr>
              <a:t/>
            </a:r>
            <a:br>
              <a:rPr lang="en-US" sz="4200">
                <a:solidFill>
                  <a:srgbClr val="EBEBEB"/>
                </a:solidFill>
              </a:rPr>
            </a:br>
            <a:endParaRPr lang="en-US" sz="4200">
              <a:solidFill>
                <a:srgbClr val="EBEBEB"/>
              </a:solidFill>
            </a:endParaRPr>
          </a:p>
        </p:txBody>
      </p:sp>
      <p:sp>
        <p:nvSpPr>
          <p:cNvPr id="28674" name="Text Box 2"/>
          <p:cNvSpPr txBox="1">
            <a:spLocks noChangeArrowheads="1"/>
          </p:cNvSpPr>
          <p:nvPr/>
        </p:nvSpPr>
        <p:spPr bwMode="auto">
          <a:xfrm>
            <a:off x="646113" y="1498599"/>
            <a:ext cx="10175875" cy="5032829"/>
          </a:xfrm>
          <a:prstGeom prst="rect">
            <a:avLst/>
          </a:prstGeom>
          <a:noFill/>
          <a:ln w="9525" cap="flat">
            <a:noFill/>
            <a:round/>
            <a:headEnd/>
            <a:tailEnd/>
          </a:ln>
          <a:effectLst/>
        </p:spPr>
        <p:txBody>
          <a:bodyPr/>
          <a:lstStyle/>
          <a:p>
            <a:pPr marL="342900" indent="-341313" algn="just"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000" b="1" dirty="0" smtClean="0">
                <a:solidFill>
                  <a:srgbClr val="FFFFFF"/>
                </a:solidFill>
                <a:latin typeface="Century Gothic" charset="0"/>
                <a:cs typeface="Arial" charset="0"/>
              </a:rPr>
              <a:t>ДИРЕКТИВА СОВЕТА Европейского союза 2004/83/EC о минимальных стандартах для квалификации и статуса граждан третьих стран или лиц без гражданства в качестве беженцев или лиц, нуждающихся в иной форме международной защиты</a:t>
            </a:r>
          </a:p>
          <a:p>
            <a:pPr marL="342900" indent="-341313" algn="just"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000" b="1" dirty="0" smtClean="0">
              <a:solidFill>
                <a:srgbClr val="FFFFFF"/>
              </a:solidFill>
              <a:latin typeface="Century Gothic" charset="0"/>
              <a:cs typeface="Arial" charset="0"/>
            </a:endParaRPr>
          </a:p>
          <a:p>
            <a:pPr marL="342900" indent="-341313" hangingPunct="1">
              <a:lnSpc>
                <a:spcPct val="100000"/>
              </a:lnSpc>
              <a:spcBef>
                <a:spcPts val="1000"/>
              </a:spcBef>
              <a:buClr>
                <a:srgbClr val="ACD433"/>
              </a:buClr>
              <a:buSzPct val="80000"/>
              <a:buFont typeface="Wingdings 3"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000" i="1" dirty="0" smtClean="0">
                <a:solidFill>
                  <a:srgbClr val="FFFFFF"/>
                </a:solidFill>
                <a:latin typeface="Century Gothic" charset="0"/>
                <a:cs typeface="Arial" charset="0"/>
              </a:rPr>
              <a:t>Статья 9 - </a:t>
            </a:r>
            <a:r>
              <a:rPr lang="ru-RU" sz="2000" b="1" dirty="0" smtClean="0">
                <a:solidFill>
                  <a:srgbClr val="FFFFFF"/>
                </a:solidFill>
                <a:latin typeface="Century Gothic" charset="0"/>
                <a:cs typeface="Arial" charset="0"/>
              </a:rPr>
              <a:t>Действия по преследованию</a:t>
            </a:r>
          </a:p>
          <a:p>
            <a:pPr marL="342900" indent="-341313"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000" b="1" dirty="0" smtClean="0">
              <a:solidFill>
                <a:srgbClr val="FFFFFF"/>
              </a:solidFill>
              <a:latin typeface="Century Gothic" charset="0"/>
              <a:cs typeface="Arial" charset="0"/>
            </a:endParaRPr>
          </a:p>
          <a:p>
            <a:pPr marL="342900" indent="-341313" algn="just"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000" dirty="0" smtClean="0">
                <a:solidFill>
                  <a:srgbClr val="FFFFFF"/>
                </a:solidFill>
                <a:latin typeface="Century Gothic" charset="0"/>
                <a:cs typeface="Arial" charset="0"/>
              </a:rPr>
              <a:t>1. Действия, рассматриваемые как преследования в свете статьи 1 А Женевской конвенции, должны:</a:t>
            </a:r>
          </a:p>
          <a:p>
            <a:pPr marL="342900" indent="-341313" algn="just"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000" dirty="0" smtClean="0">
                <a:solidFill>
                  <a:srgbClr val="FFFFFF"/>
                </a:solidFill>
                <a:latin typeface="Century Gothic" charset="0"/>
                <a:cs typeface="Arial" charset="0"/>
              </a:rPr>
              <a:t>a) быть </a:t>
            </a:r>
            <a:r>
              <a:rPr lang="ru-RU" sz="2000" b="1" dirty="0" smtClean="0">
                <a:solidFill>
                  <a:srgbClr val="FFFFFF"/>
                </a:solidFill>
                <a:latin typeface="Century Gothic" charset="0"/>
                <a:cs typeface="Arial" charset="0"/>
              </a:rPr>
              <a:t>достаточно серьезными по своему характеру или повторяемости</a:t>
            </a:r>
            <a:r>
              <a:rPr lang="ru-RU" sz="2000" dirty="0" smtClean="0">
                <a:solidFill>
                  <a:srgbClr val="FFFFFF"/>
                </a:solidFill>
                <a:latin typeface="Century Gothic" charset="0"/>
                <a:cs typeface="Arial" charset="0"/>
              </a:rPr>
              <a:t> и представлять собой серьезное нарушение основных прав человека, в частности прав, которые не могут быть ущемлены согласно пункту 2 статьи 15 Европейской конвенции о защите прав человека и основных свобод; </a:t>
            </a:r>
            <a:r>
              <a:rPr lang="ru-RU" sz="2000" b="1" dirty="0" smtClean="0">
                <a:solidFill>
                  <a:srgbClr val="FFFFFF"/>
                </a:solidFill>
                <a:latin typeface="Century Gothic" charset="0"/>
                <a:cs typeface="Arial" charset="0"/>
              </a:rPr>
              <a:t>или</a:t>
            </a:r>
            <a:endParaRPr lang="ru-RU" sz="2000" b="1"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aphicFrame>
        <p:nvGraphicFramePr>
          <p:cNvPr id="5" name="Content Placeholder 4">
            <a:extLst>
              <a:ext uri="{FF2B5EF4-FFF2-40B4-BE49-F238E27FC236}">
                <a16:creationId xmlns="" xmlns:a16="http://schemas.microsoft.com/office/drawing/2014/main" xmlns:p15="http://schemas.microsoft.com/office/powerpoint/2012/main" xmlns:p14="http://schemas.microsoft.com/office/powerpoint/2010/main" id="{0E0CD96C-D9EF-452D-ADF7-649BF5AD9525}"/>
              </a:ext>
            </a:extLst>
          </p:cNvPr>
          <p:cNvGraphicFramePr>
            <a:graphicFrameLocks noGrp="1"/>
          </p:cNvGraphicFramePr>
          <p:nvPr>
            <p:ph idx="1"/>
            <p:extLst>
              <p:ext uri="{D42A27DB-BD31-4B8C-83A1-F6EECF244321}">
                <p14:modId xmlns:p14="http://schemas.microsoft.com/office/powerpoint/2010/main" val="387872803"/>
              </p:ext>
            </p:extLst>
          </p:nvPr>
        </p:nvGraphicFramePr>
        <p:xfrm>
          <a:off x="616130" y="749508"/>
          <a:ext cx="9727083" cy="5696261"/>
        </p:xfrm>
        <a:graphic>
          <a:graphicData uri="http://schemas.openxmlformats.org/drawingml/2006/table">
            <a:tbl>
              <a:tblPr>
                <a:effectLst/>
              </a:tblPr>
              <a:tblGrid>
                <a:gridCol w="9727083">
                  <a:extLst>
                    <a:ext uri="{9D8B030D-6E8A-4147-A177-3AD203B41FA5}">
                      <a16:colId xmlns="" xmlns:a16="http://schemas.microsoft.com/office/drawing/2014/main" xmlns:p15="http://schemas.microsoft.com/office/powerpoint/2012/main" xmlns:p14="http://schemas.microsoft.com/office/powerpoint/2010/main" val="2813390680"/>
                    </a:ext>
                  </a:extLst>
                </a:gridCol>
              </a:tblGrid>
              <a:tr h="5696261">
                <a:tc>
                  <a:txBody>
                    <a:bodyPr/>
                    <a:lstStyle/>
                    <a:p>
                      <a:pPr marL="0" marR="0" lvl="0" indent="0" algn="just" defTabSz="449263" rtl="0" eaLnBrk="1" fontAlgn="base" latinLnBrk="0" hangingPunct="1">
                        <a:lnSpc>
                          <a:spcPct val="99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1800" b="0" i="0" u="none" strike="noStrike" dirty="0" smtClean="0" smtId="4294967295">
                          <a:effectLst/>
                          <a:highlight>
                            <a:srgbClr val="000000">
                              <a:alpha val="0"/>
                            </a:srgbClr>
                          </a:highlight>
                          <a:latin typeface="Century Gothic"/>
                        </a:rPr>
                        <a:t/>
                      </a:r>
                      <a:br>
                        <a:rPr lang="ru-RU" sz="1800" b="0" i="0" u="none" strike="noStrike" dirty="0" smtClean="0" smtId="4294967295">
                          <a:effectLst/>
                          <a:highlight>
                            <a:srgbClr val="000000">
                              <a:alpha val="0"/>
                            </a:srgbClr>
                          </a:highlight>
                          <a:latin typeface="Century Gothic"/>
                        </a:rPr>
                      </a:br>
                      <a:r>
                        <a:rPr kumimoji="0" lang="ru-RU" sz="2000" b="0" i="0" u="none" strike="noStrike" cap="none" normalizeH="0" baseline="0" dirty="0" err="1" smtClean="0">
                          <a:ln>
                            <a:noFill/>
                          </a:ln>
                          <a:solidFill>
                            <a:srgbClr val="92D050"/>
                          </a:solidFill>
                          <a:effectLst/>
                          <a:latin typeface="Century Gothic" charset="0"/>
                          <a:ea typeface="Microsoft YaHei" charset="-122"/>
                          <a:cs typeface="Arial" charset="0"/>
                        </a:rPr>
                        <a:t>b</a:t>
                      </a:r>
                      <a:r>
                        <a:rPr kumimoji="0" lang="ru-RU" sz="2000" b="0" i="0" u="none" strike="noStrike" cap="none" normalizeH="0" baseline="0" dirty="0" smtClean="0">
                          <a:ln>
                            <a:noFill/>
                          </a:ln>
                          <a:solidFill>
                            <a:srgbClr val="92D050"/>
                          </a:solidFill>
                          <a:effectLst/>
                          <a:latin typeface="Century Gothic" charset="0"/>
                          <a:ea typeface="Microsoft YaHei" charset="-122"/>
                          <a:cs typeface="Arial" charset="0"/>
                        </a:rPr>
                        <a:t>)</a:t>
                      </a:r>
                      <a:r>
                        <a:rPr kumimoji="0" lang="ru-RU" sz="2000" b="0" i="0" u="none" strike="noStrike" cap="none" normalizeH="0" baseline="0" dirty="0" smtClean="0">
                          <a:ln>
                            <a:noFill/>
                          </a:ln>
                          <a:solidFill>
                            <a:srgbClr val="000000"/>
                          </a:solidFill>
                          <a:effectLst/>
                          <a:latin typeface="Century Gothic" charset="0"/>
                          <a:ea typeface="Microsoft YaHei" charset="-122"/>
                          <a:cs typeface="Arial" charset="0"/>
                        </a:rPr>
                        <a:t> </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быть </a:t>
                      </a:r>
                      <a:r>
                        <a:rPr kumimoji="0" lang="ru-RU" sz="2000" b="1" i="0" u="none" strike="noStrike" cap="none" normalizeH="0" baseline="0" dirty="0" smtClean="0">
                          <a:ln>
                            <a:noFill/>
                          </a:ln>
                          <a:solidFill>
                            <a:schemeClr val="tx1"/>
                          </a:solidFill>
                          <a:effectLst/>
                          <a:latin typeface="Century Gothic" charset="0"/>
                          <a:ea typeface="Microsoft YaHei" charset="-122"/>
                          <a:cs typeface="Arial" charset="0"/>
                        </a:rPr>
                        <a:t>комплексом</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 разных мер, включая нарушение прав человека, которые являются достаточно серьезными, чтобы ущемлять интересы лица таким же образом, как указано в подпункте (а).  </a:t>
                      </a:r>
                    </a:p>
                    <a:p>
                      <a:pPr marL="0" marR="0" lvl="0" indent="0" algn="just" defTabSz="449263" rtl="0" eaLnBrk="1" fontAlgn="base" latinLnBrk="0" hangingPunct="1">
                        <a:lnSpc>
                          <a:spcPct val="99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ru-RU" sz="2000" b="0" i="0" u="none" strike="noStrike" cap="none" normalizeH="0" baseline="0" dirty="0" smtClean="0">
                        <a:ln>
                          <a:noFill/>
                        </a:ln>
                        <a:solidFill>
                          <a:schemeClr val="tx1"/>
                        </a:solidFill>
                        <a:effectLst/>
                        <a:latin typeface="Century Gothic" charset="0"/>
                        <a:ea typeface="Microsoft YaHei" charset="-122"/>
                        <a:cs typeface="Arial" charset="0"/>
                      </a:endParaRPr>
                    </a:p>
                    <a:p>
                      <a:pPr marL="0" marR="0" lvl="0" indent="0" algn="just" defTabSz="449263" rtl="0" eaLnBrk="1" fontAlgn="base" latinLnBrk="0" hangingPunct="1">
                        <a:lnSpc>
                          <a:spcPct val="99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ru-RU" sz="2000" b="0" i="0" u="none" strike="noStrike" cap="none" normalizeH="0" baseline="0" dirty="0" smtClean="0">
                        <a:ln>
                          <a:noFill/>
                        </a:ln>
                        <a:solidFill>
                          <a:schemeClr val="tx1"/>
                        </a:solidFill>
                        <a:effectLst/>
                        <a:latin typeface="Century Gothic" charset="0"/>
                        <a:ea typeface="Microsoft YaHei" charset="-122"/>
                        <a:cs typeface="Arial" charset="0"/>
                      </a:endParaRPr>
                    </a:p>
                    <a:p>
                      <a:pPr marL="0" marR="0" lvl="0" indent="0" algn="just" defTabSz="449263" rtl="0" eaLnBrk="1" fontAlgn="base" latinLnBrk="0" hangingPunct="1">
                        <a:lnSpc>
                          <a:spcPct val="99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ru-RU" sz="2000" b="0" i="0" u="none" strike="noStrike" kern="1200" cap="none" normalizeH="0" baseline="0" dirty="0" smtClean="0">
                          <a:ln>
                            <a:noFill/>
                          </a:ln>
                          <a:solidFill>
                            <a:srgbClr val="92D050"/>
                          </a:solidFill>
                          <a:effectLst/>
                          <a:latin typeface="Century Gothic" charset="0"/>
                          <a:ea typeface="Microsoft YaHei" charset="-122"/>
                          <a:cs typeface="Arial" charset="0"/>
                        </a:rPr>
                        <a:t>2. </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Действия по преследованию, определенные в пункте 1, </a:t>
                      </a:r>
                      <a:r>
                        <a:rPr kumimoji="0" lang="ru-RU" sz="2000" b="1" i="0" u="none" strike="noStrike" cap="none" normalizeH="0" baseline="0" dirty="0" smtClean="0">
                          <a:ln>
                            <a:noFill/>
                          </a:ln>
                          <a:solidFill>
                            <a:schemeClr val="tx1"/>
                          </a:solidFill>
                          <a:effectLst/>
                          <a:latin typeface="Century Gothic" charset="0"/>
                          <a:ea typeface="Microsoft YaHei" charset="-122"/>
                          <a:cs typeface="Arial" charset="0"/>
                        </a:rPr>
                        <a:t>могут,</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 </a:t>
                      </a:r>
                      <a:r>
                        <a:rPr kumimoji="0" lang="ru-RU" sz="2000" b="1" i="1" u="none" strike="noStrike" cap="none" normalizeH="0" baseline="0" dirty="0" smtClean="0">
                          <a:ln>
                            <a:noFill/>
                          </a:ln>
                          <a:solidFill>
                            <a:schemeClr val="tx1"/>
                          </a:solidFill>
                          <a:effectLst/>
                          <a:latin typeface="Century Gothic" charset="0"/>
                          <a:ea typeface="Microsoft YaHei" charset="-122"/>
                          <a:cs typeface="Arial" charset="0"/>
                        </a:rPr>
                        <a:t>в частности,</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 </a:t>
                      </a:r>
                      <a:r>
                        <a:rPr kumimoji="0" lang="ru-RU" sz="2000" b="1" i="0" u="none" strike="noStrike" cap="none" normalizeH="0" baseline="0" dirty="0" smtClean="0">
                          <a:ln>
                            <a:noFill/>
                          </a:ln>
                          <a:solidFill>
                            <a:schemeClr val="tx1"/>
                          </a:solidFill>
                          <a:effectLst/>
                          <a:latin typeface="Century Gothic" charset="0"/>
                          <a:ea typeface="Microsoft YaHei" charset="-122"/>
                          <a:cs typeface="Arial" charset="0"/>
                        </a:rPr>
                        <a:t>иметь форму:</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  </a:t>
                      </a:r>
                    </a:p>
                    <a:p>
                      <a:pPr marL="0" marR="0" lvl="0" indent="0" algn="just" defTabSz="449263" rtl="0" eaLnBrk="1" fontAlgn="base" latinLnBrk="0" hangingPunct="1">
                        <a:lnSpc>
                          <a:spcPct val="99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ru-RU" sz="2000" b="0" i="0" u="none" strike="noStrike" cap="none" normalizeH="0" baseline="0" dirty="0" smtClean="0">
                        <a:ln>
                          <a:noFill/>
                        </a:ln>
                        <a:solidFill>
                          <a:schemeClr val="tx1"/>
                        </a:solidFill>
                        <a:effectLst/>
                        <a:latin typeface="Century Gothic" charset="0"/>
                        <a:ea typeface="Microsoft YaHei" charset="-122"/>
                        <a:cs typeface="Arial" charset="0"/>
                      </a:endParaRPr>
                    </a:p>
                    <a:p>
                      <a:pPr marL="0" marR="0" lvl="0" indent="0" algn="just" defTabSz="449263" rtl="0" eaLnBrk="1" fontAlgn="base" latinLnBrk="0" hangingPunct="1">
                        <a:lnSpc>
                          <a:spcPct val="99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ru-RU" sz="2000" b="0" i="0" u="none" strike="noStrike" kern="1200" cap="none" normalizeH="0" baseline="0" dirty="0" err="1" smtClean="0">
                          <a:ln>
                            <a:noFill/>
                          </a:ln>
                          <a:solidFill>
                            <a:srgbClr val="92D050"/>
                          </a:solidFill>
                          <a:effectLst/>
                          <a:latin typeface="Century Gothic" charset="0"/>
                          <a:ea typeface="Microsoft YaHei" charset="-122"/>
                          <a:cs typeface="Arial" charset="0"/>
                        </a:rPr>
                        <a:t>a</a:t>
                      </a:r>
                      <a:r>
                        <a:rPr kumimoji="0" lang="ru-RU" sz="2000" b="0" i="0" u="none" strike="noStrike" kern="1200" cap="none" normalizeH="0" baseline="0" dirty="0" smtClean="0">
                          <a:ln>
                            <a:noFill/>
                          </a:ln>
                          <a:solidFill>
                            <a:srgbClr val="92D050"/>
                          </a:solidFill>
                          <a:effectLst/>
                          <a:latin typeface="Century Gothic" charset="0"/>
                          <a:ea typeface="Microsoft YaHei" charset="-122"/>
                          <a:cs typeface="Arial" charset="0"/>
                        </a:rPr>
                        <a:t>) </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актов </a:t>
                      </a:r>
                      <a:r>
                        <a:rPr kumimoji="0" lang="ru-RU" sz="2000" b="1" i="0" u="none" strike="noStrike" cap="none" normalizeH="0" baseline="0" dirty="0" smtClean="0">
                          <a:ln>
                            <a:noFill/>
                          </a:ln>
                          <a:solidFill>
                            <a:schemeClr val="tx1"/>
                          </a:solidFill>
                          <a:effectLst/>
                          <a:latin typeface="Century Gothic" charset="0"/>
                          <a:ea typeface="Microsoft YaHei" charset="-122"/>
                          <a:cs typeface="Arial" charset="0"/>
                        </a:rPr>
                        <a:t>физического или психического насилия</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 в том числе актов сексуального насилия;  </a:t>
                      </a:r>
                    </a:p>
                    <a:p>
                      <a:pPr marL="0" marR="0" lvl="0" indent="0" algn="just" defTabSz="449263" rtl="0" eaLnBrk="1" fontAlgn="base" latinLnBrk="0" hangingPunct="1">
                        <a:lnSpc>
                          <a:spcPct val="99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ru-RU" sz="2000" b="0" i="0" u="none" strike="noStrike" cap="none" normalizeH="0" baseline="0" dirty="0" smtClean="0">
                        <a:ln>
                          <a:noFill/>
                        </a:ln>
                        <a:solidFill>
                          <a:schemeClr val="tx1"/>
                        </a:solidFill>
                        <a:effectLst/>
                        <a:latin typeface="Century Gothic" charset="0"/>
                        <a:ea typeface="Microsoft YaHei" charset="-122"/>
                        <a:cs typeface="Arial" charset="0"/>
                      </a:endParaRPr>
                    </a:p>
                    <a:p>
                      <a:pPr marL="0" marR="0" lvl="0" indent="0" algn="just" defTabSz="449263" rtl="0" eaLnBrk="1" fontAlgn="base" latinLnBrk="0" hangingPunct="1">
                        <a:lnSpc>
                          <a:spcPct val="99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ru-RU" sz="2000" b="0" i="0" u="none" strike="noStrike" kern="1200" cap="none" normalizeH="0" baseline="0" dirty="0" err="1" smtClean="0">
                          <a:ln>
                            <a:noFill/>
                          </a:ln>
                          <a:solidFill>
                            <a:srgbClr val="92D050"/>
                          </a:solidFill>
                          <a:effectLst/>
                          <a:latin typeface="Century Gothic" charset="0"/>
                          <a:ea typeface="Microsoft YaHei" charset="-122"/>
                          <a:cs typeface="Arial" charset="0"/>
                        </a:rPr>
                        <a:t>b</a:t>
                      </a:r>
                      <a:r>
                        <a:rPr kumimoji="0" lang="ru-RU" sz="2000" b="0" i="0" u="none" strike="noStrike" kern="1200" cap="none" normalizeH="0" baseline="0" dirty="0" smtClean="0">
                          <a:ln>
                            <a:noFill/>
                          </a:ln>
                          <a:solidFill>
                            <a:srgbClr val="92D050"/>
                          </a:solidFill>
                          <a:effectLst/>
                          <a:latin typeface="Century Gothic" charset="0"/>
                          <a:ea typeface="Microsoft YaHei" charset="-122"/>
                          <a:cs typeface="Arial" charset="0"/>
                        </a:rPr>
                        <a:t>) </a:t>
                      </a:r>
                      <a:r>
                        <a:rPr kumimoji="0" lang="ru-RU" sz="2000" b="1" i="0" u="none" strike="noStrike" cap="none" normalizeH="0" baseline="0" dirty="0" smtClean="0">
                          <a:ln>
                            <a:noFill/>
                          </a:ln>
                          <a:solidFill>
                            <a:schemeClr val="tx1"/>
                          </a:solidFill>
                          <a:effectLst/>
                          <a:latin typeface="Century Gothic" charset="0"/>
                          <a:ea typeface="Microsoft YaHei" charset="-122"/>
                          <a:cs typeface="Arial" charset="0"/>
                        </a:rPr>
                        <a:t>правовых, административных, полицейских и/или судебных мер,</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 которые сами по себе являются дискриминационными или осуществляются дискриминационным способом;  </a:t>
                      </a:r>
                    </a:p>
                    <a:p>
                      <a:pPr marL="0" marR="0" lvl="0" indent="0" algn="just" defTabSz="449263" rtl="0" eaLnBrk="1" fontAlgn="base" latinLnBrk="0" hangingPunct="1">
                        <a:lnSpc>
                          <a:spcPct val="99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kumimoji="0" lang="ru-RU" sz="2000" b="0" i="0" u="none" strike="noStrike" cap="none" normalizeH="0" baseline="0" dirty="0" smtClean="0">
                        <a:ln>
                          <a:noFill/>
                        </a:ln>
                        <a:solidFill>
                          <a:schemeClr val="tx1"/>
                        </a:solidFill>
                        <a:effectLst/>
                        <a:latin typeface="Century Gothic" charset="0"/>
                        <a:ea typeface="Microsoft YaHei" charset="-122"/>
                        <a:cs typeface="Arial" charset="0"/>
                      </a:endParaRPr>
                    </a:p>
                    <a:p>
                      <a:pPr marL="0" marR="0" lvl="0" indent="0" algn="just" defTabSz="449263" rtl="0" eaLnBrk="1" fontAlgn="base" latinLnBrk="0" hangingPunct="1">
                        <a:lnSpc>
                          <a:spcPct val="99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kumimoji="0" lang="ru-RU" sz="2000" b="0" i="0" u="none" strike="noStrike" kern="1200" cap="none" normalizeH="0" baseline="0" dirty="0" err="1" smtClean="0">
                          <a:ln>
                            <a:noFill/>
                          </a:ln>
                          <a:solidFill>
                            <a:srgbClr val="92D050"/>
                          </a:solidFill>
                          <a:effectLst/>
                          <a:latin typeface="Century Gothic" charset="0"/>
                          <a:ea typeface="Microsoft YaHei" charset="-122"/>
                          <a:cs typeface="Arial" charset="0"/>
                        </a:rPr>
                        <a:t>c</a:t>
                      </a:r>
                      <a:r>
                        <a:rPr kumimoji="0" lang="ru-RU" sz="2000" b="0" i="0" u="none" strike="noStrike" kern="1200" cap="none" normalizeH="0" baseline="0" dirty="0" smtClean="0">
                          <a:ln>
                            <a:noFill/>
                          </a:ln>
                          <a:solidFill>
                            <a:srgbClr val="92D050"/>
                          </a:solidFill>
                          <a:effectLst/>
                          <a:latin typeface="Century Gothic" charset="0"/>
                          <a:ea typeface="Microsoft YaHei" charset="-122"/>
                          <a:cs typeface="Arial" charset="0"/>
                        </a:rPr>
                        <a:t>) </a:t>
                      </a:r>
                      <a:r>
                        <a:rPr kumimoji="0" lang="ru-RU" sz="2000" b="1" i="0" u="none" strike="noStrike" cap="none" normalizeH="0" baseline="0" dirty="0" smtClean="0">
                          <a:ln>
                            <a:noFill/>
                          </a:ln>
                          <a:solidFill>
                            <a:schemeClr val="tx1"/>
                          </a:solidFill>
                          <a:effectLst/>
                          <a:latin typeface="Century Gothic" charset="0"/>
                          <a:ea typeface="Microsoft YaHei" charset="-122"/>
                          <a:cs typeface="Arial" charset="0"/>
                        </a:rPr>
                        <a:t>судебного преследования или наказания</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 которое является </a:t>
                      </a:r>
                      <a:r>
                        <a:rPr kumimoji="0" lang="ru-RU" sz="2000" b="1" i="0" u="none" strike="noStrike" cap="none" normalizeH="0" baseline="0" dirty="0" smtClean="0">
                          <a:ln>
                            <a:noFill/>
                          </a:ln>
                          <a:solidFill>
                            <a:schemeClr val="tx1"/>
                          </a:solidFill>
                          <a:effectLst/>
                          <a:latin typeface="Century Gothic" charset="0"/>
                          <a:ea typeface="Microsoft YaHei" charset="-122"/>
                          <a:cs typeface="Arial" charset="0"/>
                        </a:rPr>
                        <a:t>несоразмерным</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 или </a:t>
                      </a:r>
                      <a:r>
                        <a:rPr kumimoji="0" lang="ru-RU" sz="2000" b="1" i="0" u="none" strike="noStrike" cap="none" normalizeH="0" baseline="0" dirty="0" smtClean="0">
                          <a:ln>
                            <a:noFill/>
                          </a:ln>
                          <a:solidFill>
                            <a:schemeClr val="tx1"/>
                          </a:solidFill>
                          <a:effectLst/>
                          <a:latin typeface="Century Gothic" charset="0"/>
                          <a:ea typeface="Microsoft YaHei" charset="-122"/>
                          <a:cs typeface="Arial" charset="0"/>
                        </a:rPr>
                        <a:t>дискриминационным</a:t>
                      </a:r>
                      <a:r>
                        <a:rPr kumimoji="0" lang="ru-RU" sz="2000" b="0" i="0" u="none" strike="noStrike" cap="none" normalizeH="0" baseline="0" dirty="0" smtClean="0">
                          <a:ln>
                            <a:noFill/>
                          </a:ln>
                          <a:solidFill>
                            <a:schemeClr val="tx1"/>
                          </a:solidFill>
                          <a:effectLst/>
                          <a:latin typeface="Century Gothic" charset="0"/>
                          <a:ea typeface="Microsoft YaHei" charset="-122"/>
                          <a:cs typeface="Arial" charset="0"/>
                        </a:rPr>
                        <a:t>;</a:t>
                      </a:r>
                      <a:r>
                        <a:rPr kumimoji="0" lang="ru-RU" sz="2000" b="1" i="0" u="none" strike="noStrike" cap="none" normalizeH="0" baseline="0" dirty="0" smtClean="0">
                          <a:ln>
                            <a:noFill/>
                          </a:ln>
                          <a:solidFill>
                            <a:schemeClr val="tx1"/>
                          </a:solidFill>
                          <a:effectLst/>
                          <a:latin typeface="Century Gothic" charset="0"/>
                          <a:ea typeface="Microsoft YaHei" charset="-122"/>
                          <a:cs typeface="Arial" charset="0"/>
                        </a:rPr>
                        <a:t> </a:t>
                      </a:r>
                      <a:endParaRPr lang="en-GB" sz="1800" b="0" i="0" kern="1200" dirty="0" smtClean="0">
                        <a:solidFill>
                          <a:schemeClr val="tx1"/>
                        </a:solidFill>
                        <a:effectLst/>
                        <a:latin typeface="+mj-lt"/>
                        <a:ea typeface="+mn-ea"/>
                        <a:cs typeface="+mn-cs"/>
                      </a:endParaRPr>
                    </a:p>
                    <a:p>
                      <a:pPr algn="just"/>
                      <a:endParaRPr lang="en-GB" dirty="0">
                        <a:effectLst/>
                        <a:latin typeface="+mj-lt"/>
                      </a:endParaRPr>
                    </a:p>
                  </a:txBody>
                  <a:tcPr marL="0" marR="0" marT="0" marB="0">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a:noFill/>
                    </a:lnTlToBr>
                    <a:lnBlToTr>
                      <a:noFill/>
                    </a:lnBlToTr>
                  </a:tcPr>
                </a:tc>
                <a:extLst>
                  <a:ext uri="{0D108BD9-81ED-4DB2-BD59-A6C34878D82A}">
                    <a16:rowId xmlns="" xmlns:a16="http://schemas.microsoft.com/office/drawing/2014/main" xmlns:p15="http://schemas.microsoft.com/office/powerpoint/2012/main" xmlns:p14="http://schemas.microsoft.com/office/powerpoint/2010/main" val="84918010"/>
                  </a:ext>
                </a:extLst>
              </a:tr>
            </a:tbl>
          </a:graphicData>
        </a:graphic>
      </p:graphicFrame>
    </p:spTree>
    <p:extLst>
      <p:ext uri="{BB962C8B-B14F-4D97-AF65-F5344CB8AC3E}">
        <p14:creationId xmlns:p14="http://schemas.microsoft.com/office/powerpoint/2010/main" val="403361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737706" y="947969"/>
            <a:ext cx="9593263" cy="5705380"/>
          </a:xfrm>
          <a:prstGeom prst="rect">
            <a:avLst/>
          </a:prstGeom>
          <a:noFill/>
          <a:ln w="9525" cap="flat">
            <a:noFill/>
            <a:round/>
            <a:headEnd/>
            <a:tailEnd/>
          </a:ln>
          <a:effectLst/>
        </p:spPr>
        <p:txBody>
          <a:bodyPr/>
          <a:lstStyle/>
          <a:p>
            <a:pPr algn="just"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en-US" sz="2800" dirty="0">
                <a:solidFill>
                  <a:srgbClr val="92D050"/>
                </a:solidFill>
                <a:latin typeface="Century Gothic" charset="0"/>
                <a:cs typeface="Arial" charset="0"/>
              </a:rPr>
              <a:t>d)</a:t>
            </a:r>
            <a:r>
              <a:rPr lang="en-US" sz="2800" dirty="0">
                <a:solidFill>
                  <a:srgbClr val="FFFFFF"/>
                </a:solidFill>
                <a:latin typeface="Century Gothic" charset="0"/>
                <a:cs typeface="Arial" charset="0"/>
              </a:rPr>
              <a:t> </a:t>
            </a:r>
            <a:r>
              <a:rPr lang="ru-RU" sz="2800" b="1" dirty="0" smtClean="0">
                <a:solidFill>
                  <a:srgbClr val="FFFFFF"/>
                </a:solidFill>
                <a:latin typeface="Century Gothic" charset="0"/>
                <a:cs typeface="Arial" charset="0"/>
              </a:rPr>
              <a:t>отказа в судебном обжаловании</a:t>
            </a:r>
            <a:r>
              <a:rPr lang="ru-RU" sz="2800" dirty="0" smtClean="0">
                <a:solidFill>
                  <a:srgbClr val="FFFFFF"/>
                </a:solidFill>
                <a:latin typeface="Century Gothic" charset="0"/>
                <a:cs typeface="Arial" charset="0"/>
              </a:rPr>
              <a:t>, что приводит к несоразмерному или дискриминационному наказанию;  </a:t>
            </a:r>
          </a:p>
          <a:p>
            <a:pPr algn="just"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800" dirty="0" smtClean="0">
              <a:solidFill>
                <a:srgbClr val="FFFFFF"/>
              </a:solidFill>
              <a:latin typeface="Century Gothic" charset="0"/>
              <a:cs typeface="Arial" charset="0"/>
            </a:endParaRPr>
          </a:p>
          <a:p>
            <a:pPr algn="just"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800" dirty="0" smtClean="0">
                <a:solidFill>
                  <a:srgbClr val="92D050"/>
                </a:solidFill>
                <a:latin typeface="Century Gothic" charset="0"/>
                <a:cs typeface="Arial" charset="0"/>
              </a:rPr>
              <a:t>e) </a:t>
            </a:r>
            <a:r>
              <a:rPr lang="ru-RU" sz="2800" dirty="0" smtClean="0">
                <a:solidFill>
                  <a:srgbClr val="FFFFFF"/>
                </a:solidFill>
                <a:latin typeface="Century Gothic" charset="0"/>
                <a:cs typeface="Arial" charset="0"/>
              </a:rPr>
              <a:t>судебного преследования или наказания за </a:t>
            </a:r>
            <a:r>
              <a:rPr lang="ru-RU" sz="2800" b="1" dirty="0" smtClean="0">
                <a:solidFill>
                  <a:srgbClr val="FFFFFF"/>
                </a:solidFill>
                <a:latin typeface="Century Gothic" charset="0"/>
                <a:cs typeface="Arial" charset="0"/>
              </a:rPr>
              <a:t>уклонение от военной службы в таком конфликте</a:t>
            </a:r>
            <a:r>
              <a:rPr lang="ru-RU" sz="2800" dirty="0" smtClean="0">
                <a:solidFill>
                  <a:srgbClr val="FFFFFF"/>
                </a:solidFill>
                <a:latin typeface="Century Gothic" charset="0"/>
                <a:cs typeface="Arial" charset="0"/>
              </a:rPr>
              <a:t>, когда военная служба может включать совершение преступления или актов, подпадающих под изъятия, предусмотренные в статье 12(2);  </a:t>
            </a:r>
          </a:p>
          <a:p>
            <a:pPr algn="just"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800" dirty="0" smtClean="0">
              <a:solidFill>
                <a:srgbClr val="FFFFFF"/>
              </a:solidFill>
              <a:latin typeface="Century Gothic" charset="0"/>
              <a:cs typeface="Arial" charset="0"/>
            </a:endParaRPr>
          </a:p>
          <a:p>
            <a:pPr algn="just"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800" dirty="0" smtClean="0">
                <a:solidFill>
                  <a:srgbClr val="92D050"/>
                </a:solidFill>
                <a:latin typeface="Century Gothic" charset="0"/>
                <a:cs typeface="Arial" charset="0"/>
              </a:rPr>
              <a:t>f)</a:t>
            </a:r>
            <a:r>
              <a:rPr lang="ru-RU" sz="2800" dirty="0" smtClean="0">
                <a:solidFill>
                  <a:srgbClr val="FFFFFF"/>
                </a:solidFill>
                <a:latin typeface="Century Gothic" charset="0"/>
                <a:cs typeface="Arial" charset="0"/>
              </a:rPr>
              <a:t> актов, направленных против </a:t>
            </a:r>
            <a:r>
              <a:rPr lang="ru-RU" sz="2800" b="1" dirty="0" smtClean="0">
                <a:solidFill>
                  <a:srgbClr val="FFFFFF"/>
                </a:solidFill>
                <a:latin typeface="Century Gothic" charset="0"/>
                <a:cs typeface="Arial" charset="0"/>
              </a:rPr>
              <a:t>определенного пола или детей</a:t>
            </a:r>
            <a:r>
              <a:rPr lang="ru-RU" sz="2800" dirty="0" smtClean="0">
                <a:solidFill>
                  <a:srgbClr val="FFFFFF"/>
                </a:solidFill>
                <a:latin typeface="Century Gothic" charset="0"/>
                <a:cs typeface="Arial" charset="0"/>
              </a:rPr>
              <a:t>.</a:t>
            </a:r>
            <a:r>
              <a:rPr lang="ru-RU" sz="2800" b="1" dirty="0" smtClean="0">
                <a:solidFill>
                  <a:srgbClr val="FFFFFF"/>
                </a:solidFill>
                <a:latin typeface="Century Gothic" charset="0"/>
                <a:cs typeface="Arial" charset="0"/>
              </a:rPr>
              <a:t>  </a:t>
            </a:r>
          </a:p>
          <a:p>
            <a:pPr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en-US" sz="28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646113" y="452438"/>
            <a:ext cx="9404350" cy="1400175"/>
          </a:xfrm>
          <a:ln/>
        </p:spPr>
        <p:txBody>
          <a:bodyPr/>
          <a:lstStyle/>
          <a:p>
            <a:pP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4200" b="1">
                <a:solidFill>
                  <a:srgbClr val="92D050"/>
                </a:solidFill>
              </a:rPr>
              <a:t>ХДж (Иран)</a:t>
            </a:r>
            <a:br>
              <a:rPr lang="en-US" sz="4200" b="1">
                <a:solidFill>
                  <a:srgbClr val="92D050"/>
                </a:solidFill>
              </a:rPr>
            </a:br>
            <a:endParaRPr lang="en-US" sz="4200" b="1">
              <a:solidFill>
                <a:srgbClr val="92D050"/>
              </a:solidFill>
            </a:endParaRPr>
          </a:p>
        </p:txBody>
      </p:sp>
      <p:sp>
        <p:nvSpPr>
          <p:cNvPr id="31746" name="Text Box 2"/>
          <p:cNvSpPr txBox="1">
            <a:spLocks noChangeArrowheads="1"/>
          </p:cNvSpPr>
          <p:nvPr/>
        </p:nvSpPr>
        <p:spPr bwMode="auto">
          <a:xfrm>
            <a:off x="874713" y="1152525"/>
            <a:ext cx="8947150" cy="4195762"/>
          </a:xfrm>
          <a:prstGeom prst="rect">
            <a:avLst/>
          </a:prstGeom>
          <a:noFill/>
          <a:ln w="9525" cap="flat">
            <a:noFill/>
            <a:round/>
            <a:headEnd/>
            <a:tailEnd/>
          </a:ln>
          <a:effectLst/>
        </p:spPr>
        <p:txBody>
          <a:bodyPr/>
          <a:lstStyle/>
          <a:p>
            <a:pPr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600" b="1" u="sng" dirty="0">
              <a:solidFill>
                <a:srgbClr val="FFFFFF"/>
              </a:solidFill>
              <a:latin typeface="Century Gothic" charset="0"/>
              <a:cs typeface="Arial" charset="0"/>
            </a:endParaRPr>
          </a:p>
          <a:p>
            <a:pPr algn="just"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600" dirty="0" err="1" smtClean="0">
                <a:solidFill>
                  <a:srgbClr val="FFFFFF"/>
                </a:solidFill>
                <a:latin typeface="Century Gothic" charset="0"/>
                <a:cs typeface="Arial" charset="0"/>
              </a:rPr>
              <a:t>ХДж</a:t>
            </a:r>
            <a:r>
              <a:rPr lang="ru-RU" sz="2600" dirty="0" smtClean="0">
                <a:solidFill>
                  <a:srgbClr val="FFFFFF"/>
                </a:solidFill>
                <a:latin typeface="Century Gothic" charset="0"/>
                <a:cs typeface="Arial" charset="0"/>
              </a:rPr>
              <a:t> был 40-летним мужчиной из Ирана. Он приехал в Великобританию 17 декабря 2001 года и подал заявление на предоставление убежища. Он имел гомосексуальные отношения как в Иране, так и в Великобритании. Его отношения в Иране он держал в тайне. Он заявил, что, если бы он вернулся в Иран, он бы продолжил скрывать свою сексуальную ориентацию, поскольку иначе его бы забили камнями или повесили.</a:t>
            </a:r>
          </a:p>
          <a:p>
            <a:pPr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6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587160" y="658277"/>
            <a:ext cx="9404350" cy="6199723"/>
          </a:xfrm>
          <a:prstGeom prst="rect">
            <a:avLst/>
          </a:prstGeom>
          <a:noFill/>
          <a:ln w="9525" cap="flat">
            <a:noFill/>
            <a:round/>
            <a:headEnd/>
            <a:tailEnd/>
          </a:ln>
          <a:effectLst/>
        </p:spPr>
        <p:txBody>
          <a:bodyPr/>
          <a:lstStyle/>
          <a:p>
            <a:pPr marL="342900" indent="-341313"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200" b="1" dirty="0" smtClean="0">
                <a:solidFill>
                  <a:srgbClr val="FFFFFF"/>
                </a:solidFill>
                <a:latin typeface="Century Gothic" charset="0"/>
                <a:cs typeface="Arial" charset="0"/>
              </a:rPr>
              <a:t>Юридический казус, приведший к изменению в британском законодательстве в июле 2010:</a:t>
            </a:r>
          </a:p>
          <a:p>
            <a:pPr marL="342900" indent="-341313"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ru-RU" sz="2200" dirty="0" smtClean="0">
              <a:solidFill>
                <a:srgbClr val="FFFFFF"/>
              </a:solidFill>
              <a:latin typeface="Century Gothic" charset="0"/>
              <a:cs typeface="Arial" charset="0"/>
            </a:endParaRP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200" dirty="0" smtClean="0">
                <a:solidFill>
                  <a:srgbClr val="FFFFFF"/>
                </a:solidFill>
                <a:latin typeface="Century Gothic" charset="0"/>
                <a:cs typeface="Arial" charset="0"/>
              </a:rPr>
              <a:t>Чтобы получить статус беженца, лицо должно показать, что имеет вполне обоснованные опасения стать жертвой преследований  в </a:t>
            </a:r>
            <a:r>
              <a:rPr lang="ru-RU" sz="2200" b="1" dirty="0" smtClean="0">
                <a:solidFill>
                  <a:srgbClr val="FFFFFF"/>
                </a:solidFill>
                <a:latin typeface="Century Gothic" charset="0"/>
                <a:cs typeface="Arial" charset="0"/>
              </a:rPr>
              <a:t>стране своего происхождения</a:t>
            </a:r>
            <a:r>
              <a:rPr lang="ru-RU" sz="2200" dirty="0" smtClean="0">
                <a:solidFill>
                  <a:srgbClr val="FFFFFF"/>
                </a:solidFill>
                <a:latin typeface="Century Gothic" charset="0"/>
                <a:cs typeface="Arial" charset="0"/>
              </a:rPr>
              <a:t>. Однако многие люди </a:t>
            </a:r>
            <a:r>
              <a:rPr lang="ru-RU" sz="2200" b="1" dirty="0" smtClean="0">
                <a:solidFill>
                  <a:srgbClr val="FFFFFF"/>
                </a:solidFill>
                <a:latin typeface="Century Gothic" charset="0"/>
                <a:cs typeface="Arial" charset="0"/>
              </a:rPr>
              <a:t>вынуждены скрывать свою сексуальную ориентацию</a:t>
            </a:r>
            <a:r>
              <a:rPr lang="ru-RU" sz="2200" dirty="0" smtClean="0">
                <a:solidFill>
                  <a:srgbClr val="FFFFFF"/>
                </a:solidFill>
                <a:latin typeface="Century Gothic" charset="0"/>
                <a:cs typeface="Arial" charset="0"/>
              </a:rPr>
              <a:t>, чтобы избежать неприятностей. </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ru-RU" sz="2200" dirty="0" smtClean="0">
              <a:solidFill>
                <a:srgbClr val="FFFFFF"/>
              </a:solidFill>
              <a:latin typeface="Century Gothic" charset="0"/>
              <a:cs typeface="Arial" charset="0"/>
            </a:endParaRP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200" dirty="0" smtClean="0">
                <a:solidFill>
                  <a:srgbClr val="FFFFFF"/>
                </a:solidFill>
                <a:latin typeface="Century Gothic" charset="0"/>
                <a:cs typeface="Arial" charset="0"/>
              </a:rPr>
              <a:t>Между лицом, нуждающемся в </a:t>
            </a:r>
            <a:r>
              <a:rPr lang="ru-RU" sz="2200" b="1" dirty="0" smtClean="0">
                <a:solidFill>
                  <a:srgbClr val="FFFFFF"/>
                </a:solidFill>
                <a:latin typeface="Century Gothic" charset="0"/>
                <a:cs typeface="Arial" charset="0"/>
              </a:rPr>
              <a:t>защите</a:t>
            </a:r>
            <a:r>
              <a:rPr lang="ru-RU" sz="2200" dirty="0" smtClean="0">
                <a:solidFill>
                  <a:srgbClr val="FFFFFF"/>
                </a:solidFill>
                <a:latin typeface="Century Gothic" charset="0"/>
                <a:cs typeface="Arial" charset="0"/>
              </a:rPr>
              <a:t>, и </a:t>
            </a:r>
            <a:r>
              <a:rPr lang="ru-RU" sz="2200" b="1" dirty="0" smtClean="0">
                <a:solidFill>
                  <a:srgbClr val="FFFFFF"/>
                </a:solidFill>
                <a:latin typeface="Century Gothic" charset="0"/>
                <a:cs typeface="Arial" charset="0"/>
              </a:rPr>
              <a:t>законом</a:t>
            </a:r>
            <a:r>
              <a:rPr lang="ru-RU" sz="2200" dirty="0" smtClean="0">
                <a:solidFill>
                  <a:srgbClr val="FFFFFF"/>
                </a:solidFill>
                <a:latin typeface="Century Gothic" charset="0"/>
                <a:cs typeface="Arial" charset="0"/>
              </a:rPr>
              <a:t>, относящимся к вопросу о предоставлении убежища возникло </a:t>
            </a:r>
            <a:r>
              <a:rPr lang="ru-RU" sz="2200" b="1" dirty="0" smtClean="0">
                <a:solidFill>
                  <a:srgbClr val="FFFFFF"/>
                </a:solidFill>
                <a:latin typeface="Century Gothic" charset="0"/>
                <a:cs typeface="Arial" charset="0"/>
              </a:rPr>
              <a:t>несоответствие</a:t>
            </a:r>
            <a:r>
              <a:rPr lang="ru-RU" sz="2200" dirty="0" smtClean="0">
                <a:solidFill>
                  <a:srgbClr val="FFFFFF"/>
                </a:solidFill>
                <a:latin typeface="Century Gothic" charset="0"/>
                <a:cs typeface="Arial" charset="0"/>
              </a:rPr>
              <a:t>: как доказать, что человеку причинят вред, если он будет скрывать свою сексуальную ориентацию, и, значит, фактически избежит подобных неприятностей? </a:t>
            </a:r>
            <a:endParaRPr lang="ru-RU" sz="22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839788" y="914400"/>
            <a:ext cx="9209087" cy="5334000"/>
          </a:xfrm>
          <a:prstGeom prst="rect">
            <a:avLst/>
          </a:prstGeom>
          <a:noFill/>
          <a:ln w="9525" cap="flat">
            <a:noFill/>
            <a:round/>
            <a:headEnd/>
            <a:tailEnd/>
          </a:ln>
          <a:effectLst/>
        </p:spPr>
        <p:txBody>
          <a:bodyPr/>
          <a:lstStyle/>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000" dirty="0" smtClean="0">
                <a:solidFill>
                  <a:srgbClr val="FFFFFF"/>
                </a:solidFill>
                <a:latin typeface="Century Gothic" charset="0"/>
                <a:cs typeface="Arial" charset="0"/>
              </a:rPr>
              <a:t>Если человек скрывает свою ориентацию, чтобы его не забили камнями/убили, является ли сам факт того, что приходится скрывать эту черту личности, «преследованием»?</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ru-RU" sz="2000" dirty="0" smtClean="0">
              <a:solidFill>
                <a:srgbClr val="FFFFFF"/>
              </a:solidFill>
              <a:latin typeface="Century Gothic" charset="0"/>
              <a:cs typeface="Arial" charset="0"/>
            </a:endParaRPr>
          </a:p>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000" dirty="0" smtClean="0">
                <a:solidFill>
                  <a:srgbClr val="FFFFFF"/>
                </a:solidFill>
                <a:latin typeface="Century Gothic" charset="0"/>
                <a:cs typeface="Arial" charset="0"/>
              </a:rPr>
              <a:t>Если нет, является ли перечисленное ниже отдельными шагами, которые необходимо предпринять, чтобы скрыть свою ориентацию? </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000" dirty="0" smtClean="0">
                <a:solidFill>
                  <a:srgbClr val="FFFFFF"/>
                </a:solidFill>
                <a:latin typeface="Century Gothic" charset="0"/>
                <a:cs typeface="Arial" charset="0"/>
              </a:rPr>
              <a:t>	- Не иметь возможности целоваться на людях?</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000" dirty="0" smtClean="0">
                <a:solidFill>
                  <a:srgbClr val="FFFFFF"/>
                </a:solidFill>
                <a:latin typeface="Century Gothic" charset="0"/>
                <a:cs typeface="Arial" charset="0"/>
              </a:rPr>
              <a:t>	- Не иметь возможности открыто жить вместе как гомосексуальная пара?</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000" dirty="0" smtClean="0">
                <a:solidFill>
                  <a:srgbClr val="FFFFFF"/>
                </a:solidFill>
                <a:latin typeface="Century Gothic" charset="0"/>
                <a:cs typeface="Arial" charset="0"/>
              </a:rPr>
              <a:t>	- Не иметь возможности говорить об этом другим людям, кроме маленького круга самых близких друзей?</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000" dirty="0" smtClean="0">
                <a:solidFill>
                  <a:srgbClr val="FFFFFF"/>
                </a:solidFill>
                <a:latin typeface="Century Gothic" charset="0"/>
                <a:cs typeface="Arial" charset="0"/>
              </a:rPr>
              <a:t>	Считаются ли эти шаги - все вместе или каждый по отдельности -  	«преследованием»?    </a:t>
            </a:r>
            <a:endParaRPr lang="ru-RU"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646113" y="452438"/>
            <a:ext cx="9404350" cy="1150937"/>
          </a:xfrm>
          <a:ln/>
        </p:spPr>
        <p:txBody>
          <a:bodyPr/>
          <a:lstStyle/>
          <a:p>
            <a:pP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3400" b="1">
                <a:solidFill>
                  <a:srgbClr val="92D050"/>
                </a:solidFill>
              </a:rPr>
              <a:t>Британский подход к рассмотрению заявлений, основанных на сексуальной ориентации:</a:t>
            </a:r>
          </a:p>
        </p:txBody>
      </p:sp>
      <p:sp>
        <p:nvSpPr>
          <p:cNvPr id="34818" name="Text Box 2"/>
          <p:cNvSpPr txBox="1">
            <a:spLocks noChangeArrowheads="1"/>
          </p:cNvSpPr>
          <p:nvPr/>
        </p:nvSpPr>
        <p:spPr bwMode="auto">
          <a:xfrm>
            <a:off x="1038225" y="2286000"/>
            <a:ext cx="9617075" cy="4841875"/>
          </a:xfrm>
          <a:prstGeom prst="rect">
            <a:avLst/>
          </a:prstGeom>
          <a:noFill/>
          <a:ln w="9525" cap="flat">
            <a:noFill/>
            <a:round/>
            <a:headEnd/>
            <a:tailEnd/>
          </a:ln>
          <a:effectLst/>
        </p:spPr>
        <p:txBody>
          <a:bodyPr/>
          <a:lstStyle/>
          <a:p>
            <a:pPr marL="342900" indent="-341313"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200" b="1" u="sng" dirty="0" err="1" smtClean="0">
                <a:solidFill>
                  <a:srgbClr val="FFFFFF"/>
                </a:solidFill>
                <a:latin typeface="Century Gothic" charset="0"/>
                <a:cs typeface="Arial" charset="0"/>
              </a:rPr>
              <a:t>ХДж</a:t>
            </a:r>
            <a:r>
              <a:rPr lang="ru-RU" sz="2200" b="1" u="sng" dirty="0" smtClean="0">
                <a:solidFill>
                  <a:srgbClr val="FFFFFF"/>
                </a:solidFill>
                <a:latin typeface="Century Gothic" charset="0"/>
                <a:cs typeface="Arial" charset="0"/>
              </a:rPr>
              <a:t> (Иран), Апелляционный суд, июль 2006</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000" b="1" dirty="0" smtClean="0">
                <a:solidFill>
                  <a:srgbClr val="FFFFFF"/>
                </a:solidFill>
                <a:latin typeface="Century Gothic" charset="0"/>
                <a:cs typeface="Arial" charset="0"/>
              </a:rPr>
              <a:t>Подход «вернись и скрывайся»</a:t>
            </a:r>
            <a:r>
              <a:rPr lang="ru-RU" sz="2000" dirty="0" smtClean="0">
                <a:solidFill>
                  <a:srgbClr val="FFFFFF"/>
                </a:solidFill>
                <a:latin typeface="Century Gothic" charset="0"/>
                <a:cs typeface="Arial" charset="0"/>
              </a:rPr>
              <a:t>:</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000" dirty="0" smtClean="0">
              <a:solidFill>
                <a:srgbClr val="FFFFFF"/>
              </a:solidFill>
              <a:latin typeface="Century Gothic" charset="0"/>
              <a:cs typeface="Arial" charset="0"/>
            </a:endParaRP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200" dirty="0" smtClean="0">
                <a:solidFill>
                  <a:srgbClr val="FFFFFF"/>
                </a:solidFill>
                <a:latin typeface="Century Gothic" charset="0"/>
                <a:cs typeface="Arial" charset="0"/>
              </a:rPr>
              <a:t>В 2006 году Апелляционный суд постановил, что следует проверить, “</a:t>
            </a:r>
            <a:r>
              <a:rPr lang="ru-RU" sz="2200" b="1" dirty="0" smtClean="0">
                <a:solidFill>
                  <a:srgbClr val="FFFFFF"/>
                </a:solidFill>
                <a:latin typeface="Century Gothic" charset="0"/>
                <a:cs typeface="Arial" charset="0"/>
              </a:rPr>
              <a:t>почему апеллянт предпочел действовать “с осторожностью” </a:t>
            </a:r>
            <a:r>
              <a:rPr lang="ru-RU" sz="2200" dirty="0" smtClean="0">
                <a:solidFill>
                  <a:srgbClr val="FFFFFF"/>
                </a:solidFill>
                <a:latin typeface="Century Gothic" charset="0"/>
                <a:cs typeface="Arial" charset="0"/>
              </a:rPr>
              <a:t>до своего отъезда из Ирана и предположительно сделает то же самое, если вернется. </a:t>
            </a:r>
            <a:r>
              <a:rPr lang="ru-RU" sz="2200" b="1" dirty="0" smtClean="0">
                <a:solidFill>
                  <a:srgbClr val="FFFFFF"/>
                </a:solidFill>
                <a:latin typeface="Century Gothic" charset="0"/>
                <a:cs typeface="Arial" charset="0"/>
              </a:rPr>
              <a:t>Является ли “осторожность” чем-то, что апеллянту придется выносить</a:t>
            </a:r>
            <a:r>
              <a:rPr lang="ru-RU" sz="2200" dirty="0" smtClean="0">
                <a:solidFill>
                  <a:srgbClr val="FFFFFF"/>
                </a:solidFill>
                <a:latin typeface="Century Gothic" charset="0"/>
                <a:cs typeface="Arial" charset="0"/>
              </a:rPr>
              <a:t>, причем не только в контексте сексуальных отношений, но и в отношении “вопросов, вытекающих из и имеющим отношение к сексуальной ориентации”. </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874713" y="261938"/>
            <a:ext cx="9404350" cy="1162050"/>
          </a:xfrm>
          <a:ln/>
        </p:spPr>
        <p:txBody>
          <a:bodyPr/>
          <a:lstStyle/>
          <a:p>
            <a:pP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4200" b="1">
                <a:solidFill>
                  <a:srgbClr val="ACD433"/>
                </a:solidFill>
              </a:rPr>
              <a:t>Беженец: определение </a:t>
            </a:r>
          </a:p>
        </p:txBody>
      </p:sp>
      <p:sp>
        <p:nvSpPr>
          <p:cNvPr id="8194" name="Text Box 2"/>
          <p:cNvSpPr txBox="1">
            <a:spLocks noChangeArrowheads="1"/>
          </p:cNvSpPr>
          <p:nvPr/>
        </p:nvSpPr>
        <p:spPr bwMode="auto">
          <a:xfrm>
            <a:off x="966788" y="1423988"/>
            <a:ext cx="9459912" cy="5037137"/>
          </a:xfrm>
          <a:prstGeom prst="rect">
            <a:avLst/>
          </a:prstGeom>
          <a:noFill/>
          <a:ln w="9525" cap="flat">
            <a:noFill/>
            <a:round/>
            <a:headEnd/>
            <a:tailEnd/>
          </a:ln>
          <a:effectLst/>
        </p:spPr>
        <p:txBody>
          <a:bodyPr/>
          <a:lstStyle/>
          <a:p>
            <a:pPr marL="342900" indent="-341313" algn="just"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400" dirty="0" smtClean="0">
                <a:solidFill>
                  <a:srgbClr val="FFFFFF"/>
                </a:solidFill>
                <a:latin typeface="Century Gothic" charset="0"/>
                <a:cs typeface="Arial" charset="0"/>
              </a:rPr>
              <a:t>Согласно </a:t>
            </a:r>
            <a:r>
              <a:rPr lang="ru-RU" sz="2400" b="1" dirty="0" smtClean="0">
                <a:solidFill>
                  <a:srgbClr val="FFFFFF"/>
                </a:solidFill>
                <a:latin typeface="Century Gothic" charset="0"/>
                <a:cs typeface="Arial" charset="0"/>
              </a:rPr>
              <a:t>Конвенции ООН о статусе беженцев</a:t>
            </a:r>
            <a:r>
              <a:rPr lang="ru-RU" sz="2400" dirty="0" smtClean="0">
                <a:solidFill>
                  <a:srgbClr val="FFFFFF"/>
                </a:solidFill>
                <a:latin typeface="Century Gothic" charset="0"/>
                <a:cs typeface="Arial" charset="0"/>
              </a:rPr>
              <a:t>, беженец — это:</a:t>
            </a:r>
          </a:p>
          <a:p>
            <a:pPr marL="342900" indent="-341313" algn="just"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400" dirty="0" smtClean="0">
              <a:solidFill>
                <a:srgbClr val="FFFFFF"/>
              </a:solidFill>
              <a:latin typeface="Century Gothic" charset="0"/>
              <a:cs typeface="Arial" charset="0"/>
            </a:endParaRPr>
          </a:p>
          <a:p>
            <a:pPr marL="342900" indent="-341313" algn="just" hangingPunct="1">
              <a:lnSpc>
                <a:spcPct val="100000"/>
              </a:lnSpc>
              <a:buClr>
                <a:srgbClr val="ACD433"/>
              </a:buClr>
              <a:buSzPct val="80000"/>
              <a:buFont typeface="Wingdings"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400" dirty="0" smtClean="0">
                <a:solidFill>
                  <a:srgbClr val="FFFFFF"/>
                </a:solidFill>
                <a:latin typeface="Century Gothic" charset="0"/>
                <a:cs typeface="Arial" charset="0"/>
              </a:rPr>
              <a:t>любое лицо, находящееся вне страны своей гражданской принадлежности</a:t>
            </a:r>
          </a:p>
          <a:p>
            <a:pPr marL="342900" indent="-341313" algn="just" hangingPunct="1">
              <a:lnSpc>
                <a:spcPct val="100000"/>
              </a:lnSpc>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400" dirty="0" smtClean="0">
              <a:solidFill>
                <a:srgbClr val="FFFFFF"/>
              </a:solidFill>
              <a:latin typeface="Century Gothic" charset="0"/>
              <a:cs typeface="Arial" charset="0"/>
            </a:endParaRPr>
          </a:p>
          <a:p>
            <a:pPr marL="342900" indent="-341313" algn="just" hangingPunct="1">
              <a:lnSpc>
                <a:spcPct val="100000"/>
              </a:lnSpc>
              <a:buClr>
                <a:srgbClr val="ACD433"/>
              </a:buClr>
              <a:buSzPct val="80000"/>
              <a:buFont typeface="Wingdings"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400" b="1" dirty="0" smtClean="0">
                <a:solidFill>
                  <a:srgbClr val="FFFFFF"/>
                </a:solidFill>
                <a:latin typeface="Century Gothic" charset="0"/>
                <a:cs typeface="Arial" charset="0"/>
              </a:rPr>
              <a:t>в силу вполне обоснованных опасений</a:t>
            </a:r>
          </a:p>
          <a:p>
            <a:pPr marL="342900" indent="-341313" algn="just" hangingPunct="1">
              <a:lnSpc>
                <a:spcPct val="100000"/>
              </a:lnSpc>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400" dirty="0" smtClean="0">
              <a:solidFill>
                <a:srgbClr val="FFFFFF"/>
              </a:solidFill>
              <a:latin typeface="Century Gothic" charset="0"/>
              <a:cs typeface="Arial" charset="0"/>
            </a:endParaRPr>
          </a:p>
          <a:p>
            <a:pPr marL="342900" indent="-341313" algn="just" hangingPunct="1">
              <a:lnSpc>
                <a:spcPct val="100000"/>
              </a:lnSpc>
              <a:buClr>
                <a:srgbClr val="ACD433"/>
              </a:buClr>
              <a:buSzPct val="80000"/>
              <a:buFont typeface="Wingdings"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400" dirty="0" smtClean="0">
                <a:solidFill>
                  <a:srgbClr val="FFFFFF"/>
                </a:solidFill>
                <a:latin typeface="Century Gothic" charset="0"/>
                <a:cs typeface="Arial" charset="0"/>
              </a:rPr>
              <a:t> ставшее жертвой преследований</a:t>
            </a:r>
          </a:p>
          <a:p>
            <a:pPr marL="342900" indent="-341313" algn="just" hangingPunct="1">
              <a:lnSpc>
                <a:spcPct val="100000"/>
              </a:lnSpc>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400" dirty="0" smtClean="0">
              <a:solidFill>
                <a:srgbClr val="FFFFFF"/>
              </a:solidFill>
              <a:latin typeface="Century Gothic" charset="0"/>
              <a:cs typeface="Arial" charset="0"/>
            </a:endParaRPr>
          </a:p>
          <a:p>
            <a:pPr marL="342900" indent="-341313" algn="just" hangingPunct="1">
              <a:lnSpc>
                <a:spcPct val="100000"/>
              </a:lnSpc>
              <a:buClr>
                <a:srgbClr val="ACD433"/>
              </a:buClr>
              <a:buSzPct val="80000"/>
              <a:buFont typeface="Wingdings"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400" dirty="0" smtClean="0">
                <a:solidFill>
                  <a:srgbClr val="FFFFFF"/>
                </a:solidFill>
                <a:latin typeface="Century Gothic" charset="0"/>
                <a:cs typeface="Arial" charset="0"/>
              </a:rPr>
              <a:t>по признаку расы, вероисповедания, гражданства, политических убеждений или принадлежности к определенной социальной группе</a:t>
            </a:r>
          </a:p>
          <a:p>
            <a:pPr marL="342900" indent="-341313" algn="just"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400692" y="298326"/>
            <a:ext cx="9639497" cy="1160462"/>
          </a:xfrm>
          <a:ln/>
        </p:spPr>
        <p:txBody>
          <a:bodyPr/>
          <a:lstStyle/>
          <a:p>
            <a:pP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4000" b="1" dirty="0" err="1">
                <a:solidFill>
                  <a:srgbClr val="92D050"/>
                </a:solidFill>
              </a:rPr>
              <a:t>ХДж</a:t>
            </a:r>
            <a:r>
              <a:rPr lang="en-US" sz="4000" b="1" dirty="0">
                <a:solidFill>
                  <a:srgbClr val="92D050"/>
                </a:solidFill>
              </a:rPr>
              <a:t> (</a:t>
            </a:r>
            <a:r>
              <a:rPr lang="en-US" sz="4000" b="1" dirty="0" err="1">
                <a:solidFill>
                  <a:srgbClr val="92D050"/>
                </a:solidFill>
              </a:rPr>
              <a:t>Иран</a:t>
            </a:r>
            <a:r>
              <a:rPr lang="en-US" sz="4000" b="1" dirty="0">
                <a:solidFill>
                  <a:srgbClr val="92D050"/>
                </a:solidFill>
              </a:rPr>
              <a:t>) и ХТ (</a:t>
            </a:r>
            <a:r>
              <a:rPr lang="en-US" sz="4000" b="1" dirty="0" err="1">
                <a:solidFill>
                  <a:srgbClr val="92D050"/>
                </a:solidFill>
              </a:rPr>
              <a:t>Камерун</a:t>
            </a:r>
            <a:r>
              <a:rPr lang="en-US" sz="4000" b="1" dirty="0">
                <a:solidFill>
                  <a:srgbClr val="92D050"/>
                </a:solidFill>
              </a:rPr>
              <a:t>) 2010, </a:t>
            </a:r>
            <a:r>
              <a:rPr lang="en-US" sz="4000" b="1" dirty="0" err="1">
                <a:solidFill>
                  <a:srgbClr val="92D050"/>
                </a:solidFill>
              </a:rPr>
              <a:t>Верховный</a:t>
            </a:r>
            <a:r>
              <a:rPr lang="en-US" sz="4000" b="1" dirty="0">
                <a:solidFill>
                  <a:srgbClr val="92D050"/>
                </a:solidFill>
              </a:rPr>
              <a:t> </a:t>
            </a:r>
            <a:r>
              <a:rPr lang="en-US" sz="4000" b="1" dirty="0" err="1">
                <a:solidFill>
                  <a:srgbClr val="92D050"/>
                </a:solidFill>
              </a:rPr>
              <a:t>суд</a:t>
            </a:r>
            <a:r>
              <a:rPr lang="en-US" sz="4000" b="1" dirty="0">
                <a:solidFill>
                  <a:srgbClr val="92D050"/>
                </a:solidFill>
              </a:rPr>
              <a:t> </a:t>
            </a:r>
            <a:r>
              <a:rPr lang="en-US" sz="4000" b="1" dirty="0" err="1">
                <a:solidFill>
                  <a:srgbClr val="92D050"/>
                </a:solidFill>
              </a:rPr>
              <a:t>Великобритании</a:t>
            </a:r>
            <a:r>
              <a:rPr lang="en-US" sz="4000" b="1" dirty="0">
                <a:solidFill>
                  <a:srgbClr val="92D050"/>
                </a:solidFill>
              </a:rPr>
              <a:t> 31</a:t>
            </a:r>
          </a:p>
        </p:txBody>
      </p:sp>
      <p:sp>
        <p:nvSpPr>
          <p:cNvPr id="35842" name="Text Box 2"/>
          <p:cNvSpPr txBox="1">
            <a:spLocks noChangeArrowheads="1"/>
          </p:cNvSpPr>
          <p:nvPr/>
        </p:nvSpPr>
        <p:spPr bwMode="auto">
          <a:xfrm>
            <a:off x="646113" y="1816100"/>
            <a:ext cx="10120312" cy="4845957"/>
          </a:xfrm>
          <a:prstGeom prst="rect">
            <a:avLst/>
          </a:prstGeom>
          <a:noFill/>
          <a:ln w="9525" cap="flat">
            <a:noFill/>
            <a:round/>
            <a:headEnd/>
            <a:tailEnd/>
          </a:ln>
          <a:effectLst/>
        </p:spPr>
        <p:txBody>
          <a:bodyPr/>
          <a:lstStyle/>
          <a:p>
            <a:pPr marL="457200" indent="-455613"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000" dirty="0" smtClean="0">
                <a:solidFill>
                  <a:srgbClr val="FFFFFF"/>
                </a:solidFill>
                <a:latin typeface="Century Gothic" charset="0"/>
                <a:cs typeface="Arial" charset="0"/>
              </a:rPr>
              <a:t>Был принят новый правовой подход. Было постановлено, что Трибунал должен задать вопрос:</a:t>
            </a:r>
          </a:p>
          <a:p>
            <a:pPr marL="457200" indent="-455613"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000" dirty="0" smtClean="0">
              <a:solidFill>
                <a:srgbClr val="FFFFFF"/>
              </a:solidFill>
              <a:latin typeface="Century Gothic" charset="0"/>
              <a:cs typeface="Arial" charset="0"/>
            </a:endParaRPr>
          </a:p>
          <a:p>
            <a:pPr marL="457200" indent="-455613" hangingPunct="1">
              <a:lnSpc>
                <a:spcPct val="100000"/>
              </a:lnSpc>
              <a:spcBef>
                <a:spcPts val="1000"/>
              </a:spcBef>
              <a:buClr>
                <a:srgbClr val="ACD433"/>
              </a:buClr>
              <a:buFont typeface="Times New Roman" pitchFamily="16" charset="0"/>
              <a:buAutoNum type="arabicPeriod"/>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000" b="1" dirty="0" smtClean="0">
                <a:solidFill>
                  <a:srgbClr val="FFFFFF"/>
                </a:solidFill>
                <a:latin typeface="Century Gothic" charset="0"/>
                <a:cs typeface="Arial" charset="0"/>
              </a:rPr>
              <a:t>Является ли для суда удовлетворительным тот факт, что заявитель – </a:t>
            </a:r>
            <a:r>
              <a:rPr lang="ru-RU" sz="2000" b="1" dirty="0" err="1" smtClean="0">
                <a:solidFill>
                  <a:srgbClr val="FFFFFF"/>
                </a:solidFill>
                <a:latin typeface="Century Gothic" charset="0"/>
                <a:cs typeface="Arial" charset="0"/>
              </a:rPr>
              <a:t>гомосексуал</a:t>
            </a:r>
            <a:r>
              <a:rPr lang="ru-RU" sz="2000" dirty="0" smtClean="0">
                <a:solidFill>
                  <a:srgbClr val="FFFFFF"/>
                </a:solidFill>
                <a:latin typeface="Century Gothic" charset="0"/>
                <a:cs typeface="Arial" charset="0"/>
              </a:rPr>
              <a:t> или что к нему соответствующим образом будут относиться потенциальные преследователи в стране его гражданства.</a:t>
            </a:r>
          </a:p>
          <a:p>
            <a:pPr marL="457200" indent="-455613"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000" dirty="0" smtClean="0">
              <a:solidFill>
                <a:srgbClr val="FFFFFF"/>
              </a:solidFill>
              <a:latin typeface="Century Gothic" charset="0"/>
              <a:cs typeface="Arial" charset="0"/>
            </a:endParaRPr>
          </a:p>
          <a:p>
            <a:pPr marL="457200" indent="-455613" hangingPunct="1">
              <a:lnSpc>
                <a:spcPct val="100000"/>
              </a:lnSpc>
              <a:spcBef>
                <a:spcPts val="1000"/>
              </a:spcBef>
              <a:buClr>
                <a:srgbClr val="ACD433"/>
              </a:buClr>
              <a:buFont typeface="Times New Roman" pitchFamily="16" charset="0"/>
              <a:buAutoNum type="arabicPeriod"/>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000" dirty="0" smtClean="0">
                <a:solidFill>
                  <a:srgbClr val="FFFFFF"/>
                </a:solidFill>
                <a:latin typeface="Century Gothic" charset="0"/>
                <a:cs typeface="Arial" charset="0"/>
              </a:rPr>
              <a:t>Если да, то является ли удовлетворительным тот факт, что </a:t>
            </a:r>
            <a:r>
              <a:rPr lang="ru-RU" sz="2000" b="1" dirty="0" err="1" smtClean="0">
                <a:solidFill>
                  <a:srgbClr val="FFFFFF"/>
                </a:solidFill>
                <a:latin typeface="Century Gothic" charset="0"/>
                <a:cs typeface="Arial" charset="0"/>
              </a:rPr>
              <a:t>гомосексуалы</a:t>
            </a:r>
            <a:r>
              <a:rPr lang="ru-RU" sz="2000" b="1" dirty="0" smtClean="0">
                <a:solidFill>
                  <a:srgbClr val="FFFFFF"/>
                </a:solidFill>
                <a:latin typeface="Century Gothic" charset="0"/>
                <a:cs typeface="Arial" charset="0"/>
              </a:rPr>
              <a:t>, которые живут открыто, будут нести ответственность за преследование в стране гражданства заявителя</a:t>
            </a:r>
            <a:r>
              <a:rPr lang="ru-RU" sz="2000" dirty="0" smtClean="0">
                <a:solidFill>
                  <a:srgbClr val="FFFFFF"/>
                </a:solidFill>
                <a:latin typeface="Century Gothic" charset="0"/>
                <a:cs typeface="Arial" charset="0"/>
              </a:rPr>
              <a:t>.</a:t>
            </a:r>
          </a:p>
          <a:p>
            <a:pPr marL="457200" indent="-455613"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ru-RU" sz="2000" dirty="0" smtClean="0">
              <a:solidFill>
                <a:srgbClr val="FFFFFF"/>
              </a:solidFill>
              <a:latin typeface="Century Gothic" charset="0"/>
              <a:cs typeface="Arial" charset="0"/>
            </a:endParaRPr>
          </a:p>
          <a:p>
            <a:pPr marL="457200" indent="-455613" hangingPunct="1">
              <a:lnSpc>
                <a:spcPct val="100000"/>
              </a:lnSpc>
              <a:spcBef>
                <a:spcPts val="1000"/>
              </a:spcBef>
              <a:buClr>
                <a:srgbClr val="ACD433"/>
              </a:buClr>
              <a:buFont typeface="Times New Roman" pitchFamily="16" charset="0"/>
              <a:buAutoNum type="arabicPeriod"/>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r>
              <a:rPr lang="ru-RU" sz="2000" dirty="0" smtClean="0">
                <a:solidFill>
                  <a:srgbClr val="FFFFFF"/>
                </a:solidFill>
                <a:latin typeface="Century Gothic" charset="0"/>
                <a:cs typeface="Arial" charset="0"/>
              </a:rPr>
              <a:t>Если да, то трибунал должен учесть,</a:t>
            </a:r>
            <a:r>
              <a:rPr lang="ru-RU" sz="2000" b="1" dirty="0" smtClean="0">
                <a:solidFill>
                  <a:srgbClr val="FFFFFF"/>
                </a:solidFill>
                <a:latin typeface="Century Gothic" charset="0"/>
                <a:cs typeface="Arial" charset="0"/>
              </a:rPr>
              <a:t> что бы сделал отдельно взятый заявитель, если бы его вернули в свою страну. </a:t>
            </a:r>
          </a:p>
          <a:p>
            <a:pPr marL="457200" indent="-455613"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pPr>
            <a:endParaRPr lang="en-US"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p:cNvSpPr>
            <a:spLocks noGrp="1"/>
          </p:cNvSpPr>
          <p:nvPr>
            <p:ph idx="1"/>
          </p:nvPr>
        </p:nvSpPr>
        <p:spPr>
          <a:xfrm>
            <a:off x="1103312" y="905070"/>
            <a:ext cx="8946541" cy="5639568"/>
          </a:xfrm>
          <a:effectLst/>
        </p:spPr>
        <p:txBody>
          <a:bodyPr>
            <a:normAutofit fontScale="95000" lnSpcReduction="10000"/>
          </a:bodyPr>
          <a:lstStyle/>
          <a:p>
            <a:pPr marL="342900" lvl="1" indent="-341313" algn="just">
              <a:buClr>
                <a:srgbClr val="ACD433"/>
              </a:buClr>
              <a:buFont typeface="Times New Roman" pitchFamily="16" charset="0"/>
              <a:buAutoNum type="arabicPeriod" startAt="4"/>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200" dirty="0" smtClean="0">
                <a:solidFill>
                  <a:srgbClr val="FFFFFF"/>
                </a:solidFill>
                <a:latin typeface="Century Gothic" charset="0"/>
                <a:cs typeface="Arial" charset="0"/>
              </a:rPr>
              <a:t>Если </a:t>
            </a:r>
            <a:r>
              <a:rPr lang="ru-RU" sz="2200" b="1" dirty="0" smtClean="0">
                <a:solidFill>
                  <a:srgbClr val="FFFFFF"/>
                </a:solidFill>
                <a:latin typeface="Century Gothic" charset="0"/>
                <a:cs typeface="Arial" charset="0"/>
              </a:rPr>
              <a:t>заявитель действительно будет жить открыто</a:t>
            </a:r>
            <a:r>
              <a:rPr lang="ru-RU" sz="2200" dirty="0" smtClean="0">
                <a:solidFill>
                  <a:srgbClr val="FFFFFF"/>
                </a:solidFill>
                <a:latin typeface="Century Gothic" charset="0"/>
                <a:cs typeface="Arial" charset="0"/>
              </a:rPr>
              <a:t> и тем самым подвергаться опасности преследования, </a:t>
            </a:r>
            <a:r>
              <a:rPr lang="ru-RU" sz="2200" b="1" dirty="0" smtClean="0">
                <a:solidFill>
                  <a:srgbClr val="FFFFFF"/>
                </a:solidFill>
                <a:latin typeface="Century Gothic" charset="0"/>
                <a:cs typeface="Arial" charset="0"/>
              </a:rPr>
              <a:t>тогда у него есть вполне обоснованные опасения  стать жертвой преследований</a:t>
            </a:r>
            <a:r>
              <a:rPr lang="ru-RU" sz="2200" dirty="0" smtClean="0">
                <a:solidFill>
                  <a:srgbClr val="FFFFFF"/>
                </a:solidFill>
                <a:latin typeface="Century Gothic" charset="0"/>
                <a:cs typeface="Arial" charset="0"/>
              </a:rPr>
              <a:t>, даже если он мог бы избежать опасности, проживая там “с осторожностью”. </a:t>
            </a:r>
          </a:p>
          <a:p>
            <a:pPr marL="342900" lvl="1" indent="-342900" algn="just">
              <a:buSzTx/>
              <a:buFont typeface="+mj-lt"/>
              <a:buAutoNum type="arabicPeriod" startAt="4"/>
            </a:pPr>
            <a:endParaRPr lang="en-GB" altLang="en-GB" sz="2200" dirty="0">
              <a:effectLst/>
            </a:endParaRPr>
          </a:p>
          <a:p>
            <a:pPr marL="342900" lvl="1" indent="-342900" algn="just" rtl="0">
              <a:buSzTx/>
              <a:buFont typeface="+mj-lt"/>
              <a:buAutoNum type="arabicPeriod" startAt="4"/>
            </a:pPr>
            <a:r>
              <a:rPr lang="ru-RU" sz="2200" b="0" i="0" u="none" strike="noStrike" dirty="0" smtId="4294967295">
                <a:effectLst/>
                <a:highlight>
                  <a:srgbClr val="000000">
                    <a:alpha val="0"/>
                  </a:srgbClr>
                </a:highlight>
                <a:latin typeface="Century Gothic"/>
              </a:rPr>
              <a:t>Если, напротив, суд примет решение, что заявитель </a:t>
            </a:r>
            <a:r>
              <a:rPr lang="ru-RU" sz="2200" b="1" i="0" u="none" strike="noStrike" dirty="0" smtId="4294967295">
                <a:effectLst/>
                <a:highlight>
                  <a:srgbClr val="000000">
                    <a:alpha val="0"/>
                  </a:srgbClr>
                </a:highlight>
                <a:latin typeface="Century Gothic"/>
              </a:rPr>
              <a:t>будет </a:t>
            </a:r>
            <a:r>
              <a:rPr lang="ru-RU" sz="2200" b="1" i="0" u="none" strike="noStrike" dirty="0" smtClean="0" smtId="4294967295">
                <a:effectLst/>
                <a:highlight>
                  <a:srgbClr val="000000">
                    <a:alpha val="0"/>
                  </a:srgbClr>
                </a:highlight>
                <a:latin typeface="Century Gothic"/>
              </a:rPr>
              <a:t>скрыва</a:t>
            </a:r>
            <a:r>
              <a:rPr lang="ru-RU" sz="2200" b="1" dirty="0" smtClean="0" smtId="4294967295">
                <a:highlight>
                  <a:srgbClr val="000000">
                    <a:alpha val="0"/>
                  </a:srgbClr>
                </a:highlight>
                <a:latin typeface="Century Gothic"/>
              </a:rPr>
              <a:t>ть</a:t>
            </a:r>
            <a:r>
              <a:rPr lang="ru-RU" sz="2200" b="1" i="0" u="none" strike="noStrike" dirty="0" smtClean="0" smtId="4294967295">
                <a:effectLst/>
                <a:highlight>
                  <a:srgbClr val="000000">
                    <a:alpha val="0"/>
                  </a:srgbClr>
                </a:highlight>
                <a:latin typeface="Century Gothic"/>
              </a:rPr>
              <a:t> </a:t>
            </a:r>
            <a:r>
              <a:rPr lang="ru-RU" sz="2200" b="1" i="0" u="none" strike="noStrike" dirty="0" smtId="4294967295">
                <a:effectLst/>
                <a:highlight>
                  <a:srgbClr val="000000">
                    <a:alpha val="0"/>
                  </a:srgbClr>
                </a:highlight>
                <a:latin typeface="Century Gothic"/>
              </a:rPr>
              <a:t>свою гомосексуальность</a:t>
            </a:r>
            <a:r>
              <a:rPr lang="ru-RU" sz="2200" b="0" i="0" u="none" strike="noStrike" dirty="0" smtId="4294967295">
                <a:effectLst/>
                <a:highlight>
                  <a:srgbClr val="000000">
                    <a:alpha val="0"/>
                  </a:srgbClr>
                </a:highlight>
                <a:latin typeface="Century Gothic"/>
              </a:rPr>
              <a:t>, и, таким образом, избежит преследования, то суд должен </a:t>
            </a:r>
            <a:r>
              <a:rPr lang="ru-RU" sz="2200" b="1" i="0" u="none" strike="noStrike" dirty="0" smtId="4294967295">
                <a:effectLst/>
                <a:highlight>
                  <a:srgbClr val="000000">
                    <a:alpha val="0"/>
                  </a:srgbClr>
                </a:highlight>
                <a:latin typeface="Century Gothic"/>
              </a:rPr>
              <a:t>рассмотреть вопрос о причинах такого поведения</a:t>
            </a:r>
            <a:r>
              <a:rPr lang="ru-RU" sz="2200" b="0" i="0" u="none" strike="noStrike" dirty="0" smtId="4294967295">
                <a:effectLst/>
                <a:highlight>
                  <a:srgbClr val="000000">
                    <a:alpha val="0"/>
                  </a:srgbClr>
                </a:highlight>
                <a:latin typeface="Century Gothic"/>
              </a:rPr>
              <a:t>. </a:t>
            </a:r>
          </a:p>
          <a:p>
            <a:pPr marL="342900" lvl="1" indent="-342900" algn="just">
              <a:buSzTx/>
              <a:buFont typeface="+mj-lt"/>
              <a:buAutoNum type="arabicPeriod" startAt="4"/>
            </a:pPr>
            <a:endParaRPr lang="en-GB" altLang="en-GB" sz="2200" dirty="0">
              <a:effectLst/>
            </a:endParaRPr>
          </a:p>
          <a:p>
            <a:pPr marL="342900" lvl="1" indent="-342900" algn="just" rtl="0">
              <a:buSzTx/>
              <a:buFont typeface="+mj-lt"/>
              <a:buAutoNum type="arabicPeriod" startAt="4"/>
            </a:pPr>
            <a:r>
              <a:rPr lang="ru-RU" sz="2200" b="0" i="0" u="none" strike="noStrike" dirty="0" smtId="4294967295">
                <a:effectLst/>
                <a:highlight>
                  <a:srgbClr val="000000">
                    <a:alpha val="0"/>
                  </a:srgbClr>
                </a:highlight>
                <a:latin typeface="Century Gothic"/>
              </a:rPr>
              <a:t>Если суд придет к выводу, что заявитель решит </a:t>
            </a:r>
            <a:r>
              <a:rPr lang="ru-RU" sz="2200" b="0" i="0" u="none" strike="noStrike" dirty="0" smtClean="0" smtId="4294967295">
                <a:effectLst/>
                <a:highlight>
                  <a:srgbClr val="000000">
                    <a:alpha val="0"/>
                  </a:srgbClr>
                </a:highlight>
                <a:latin typeface="Century Gothic"/>
              </a:rPr>
              <a:t>скрывать </a:t>
            </a:r>
            <a:r>
              <a:rPr lang="ru-RU" sz="2200" b="0" i="0" u="none" strike="noStrike" dirty="0" smtId="4294967295">
                <a:effectLst/>
                <a:highlight>
                  <a:srgbClr val="000000">
                    <a:alpha val="0"/>
                  </a:srgbClr>
                </a:highlight>
                <a:latin typeface="Century Gothic"/>
              </a:rPr>
              <a:t>свою гомосексуальность</a:t>
            </a:r>
            <a:r>
              <a:rPr lang="ru-RU" sz="2200" b="1" i="0" u="none" strike="noStrike" dirty="0" smtId="4294967295">
                <a:effectLst/>
                <a:highlight>
                  <a:srgbClr val="000000">
                    <a:alpha val="0"/>
                  </a:srgbClr>
                </a:highlight>
                <a:latin typeface="Century Gothic"/>
              </a:rPr>
              <a:t> только потому, что таково его личное желание, или из-за социального давления, например, </a:t>
            </a:r>
            <a:r>
              <a:rPr lang="ru-RU" sz="2200" b="1" i="0" u="none" strike="noStrike" dirty="0" smtClean="0" smtId="4294967295">
                <a:effectLst/>
                <a:highlight>
                  <a:srgbClr val="000000">
                    <a:alpha val="0"/>
                  </a:srgbClr>
                </a:highlight>
                <a:latin typeface="Century Gothic"/>
              </a:rPr>
              <a:t>нежелания </a:t>
            </a:r>
            <a:r>
              <a:rPr lang="ru-RU" sz="2200" b="1" i="0" u="none" strike="noStrike" dirty="0" smtId="4294967295">
                <a:effectLst/>
                <a:highlight>
                  <a:srgbClr val="000000">
                    <a:alpha val="0"/>
                  </a:srgbClr>
                </a:highlight>
                <a:latin typeface="Century Gothic"/>
              </a:rPr>
              <a:t>огорчать родителей или смущать друзей, тогда его заявление должно быть отклонено</a:t>
            </a:r>
            <a:r>
              <a:rPr lang="ru-RU" sz="2200" b="0" i="0" u="none" strike="noStrike" dirty="0" smtId="4294967295">
                <a:effectLst/>
                <a:highlight>
                  <a:srgbClr val="000000">
                    <a:alpha val="0"/>
                  </a:srgbClr>
                </a:highlight>
                <a:latin typeface="Century Gothic"/>
              </a:rPr>
              <a:t>.</a:t>
            </a:r>
          </a:p>
          <a:p>
            <a:pPr marL="0" lvl="1" indent="0" algn="just">
              <a:buSzTx/>
              <a:buNone/>
            </a:pPr>
            <a:r>
              <a:rPr lang="en-GB" altLang="en-GB" dirty="0">
                <a:effectLst/>
              </a:rPr>
              <a:t> </a:t>
            </a:r>
          </a:p>
          <a:p>
            <a:pPr marL="400050" lvl="2" indent="0" algn="just">
              <a:buSzTx/>
              <a:buNone/>
            </a:pPr>
            <a:endParaRPr lang="en-GB" altLang="en-GB" dirty="0">
              <a:effectLst/>
            </a:endParaRPr>
          </a:p>
        </p:txBody>
      </p:sp>
    </p:spTree>
    <p:extLst>
      <p:ext uri="{BB962C8B-B14F-4D97-AF65-F5344CB8AC3E}">
        <p14:creationId xmlns:p14="http://schemas.microsoft.com/office/powerpoint/2010/main" val="310371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p:cNvSpPr>
            <a:spLocks noGrp="1"/>
          </p:cNvSpPr>
          <p:nvPr>
            <p:ph idx="1"/>
          </p:nvPr>
        </p:nvSpPr>
        <p:spPr>
          <a:xfrm>
            <a:off x="1121973" y="1101195"/>
            <a:ext cx="8946541" cy="4195481"/>
          </a:xfrm>
          <a:effectLst/>
        </p:spPr>
        <p:txBody>
          <a:bodyPr>
            <a:normAutofit/>
          </a:bodyPr>
          <a:lstStyle/>
          <a:p>
            <a:pPr marL="0" lvl="2" indent="0" algn="just">
              <a:buNone/>
            </a:pPr>
            <a:endParaRPr lang="en-GB" altLang="en-GB" sz="2200" i="1" dirty="0">
              <a:effectLst/>
            </a:endParaRPr>
          </a:p>
          <a:p>
            <a:pPr marL="0" lvl="2" indent="0" algn="just">
              <a:buNone/>
            </a:pPr>
            <a:endParaRPr lang="en-GB" altLang="en-GB" sz="2200" i="1" dirty="0">
              <a:effectLst/>
            </a:endParaRPr>
          </a:p>
          <a:p>
            <a:pPr marL="0" lvl="2" indent="0" algn="just" rtl="0">
              <a:buNone/>
            </a:pPr>
            <a:r>
              <a:rPr lang="ru-RU" sz="2200" b="0" i="1" u="none" strike="noStrike" dirty="0" smtClean="0" smtId="4294967295">
                <a:effectLst/>
                <a:highlight>
                  <a:srgbClr val="000000">
                    <a:alpha val="0"/>
                  </a:srgbClr>
                </a:highlight>
                <a:latin typeface="Century Gothic"/>
              </a:rPr>
              <a:t>«Такой </a:t>
            </a:r>
            <a:r>
              <a:rPr lang="ru-RU" sz="2200" b="0" i="1" u="none" strike="noStrike" dirty="0" smtId="4294967295">
                <a:effectLst/>
                <a:highlight>
                  <a:srgbClr val="000000">
                    <a:alpha val="0"/>
                  </a:srgbClr>
                </a:highlight>
                <a:latin typeface="Century Gothic"/>
              </a:rPr>
              <a:t>человек</a:t>
            </a:r>
            <a:r>
              <a:rPr lang="ru-RU" sz="2200" b="1" i="1" u="none" strike="noStrike" dirty="0" smtId="4294967295">
                <a:effectLst/>
                <a:highlight>
                  <a:srgbClr val="000000">
                    <a:alpha val="0"/>
                  </a:srgbClr>
                </a:highlight>
                <a:latin typeface="Century Gothic"/>
              </a:rPr>
              <a:t> не имеет вполне обоснованных опасений стать жертвой </a:t>
            </a:r>
            <a:r>
              <a:rPr lang="ru-RU" sz="2200" b="0" i="1" u="none" strike="noStrike" dirty="0" smtId="4294967295">
                <a:effectLst/>
                <a:highlight>
                  <a:srgbClr val="000000">
                    <a:alpha val="0"/>
                  </a:srgbClr>
                </a:highlight>
                <a:latin typeface="Century Gothic"/>
              </a:rPr>
              <a:t>преследования, поскольку</a:t>
            </a:r>
            <a:r>
              <a:rPr lang="ru-RU" sz="2200" b="1" i="1" u="none" strike="noStrike" dirty="0" smtId="4294967295">
                <a:effectLst/>
                <a:highlight>
                  <a:srgbClr val="000000">
                    <a:alpha val="0"/>
                  </a:srgbClr>
                </a:highlight>
                <a:latin typeface="Century Gothic"/>
              </a:rPr>
              <a:t> он самостоятельно решает </a:t>
            </a:r>
            <a:r>
              <a:rPr lang="ru-RU" sz="2200" b="1" i="1" u="none" strike="noStrike" dirty="0" smtClean="0" smtId="4294967295">
                <a:effectLst/>
                <a:highlight>
                  <a:srgbClr val="000000">
                    <a:alpha val="0"/>
                  </a:srgbClr>
                </a:highlight>
                <a:latin typeface="Century Gothic"/>
              </a:rPr>
              <a:t>вести </a:t>
            </a:r>
            <a:r>
              <a:rPr lang="ru-RU" sz="2200" b="1" i="1" u="none" strike="noStrike" dirty="0" smtId="4294967295">
                <a:effectLst/>
                <a:highlight>
                  <a:srgbClr val="000000">
                    <a:alpha val="0"/>
                  </a:srgbClr>
                </a:highlight>
                <a:latin typeface="Century Gothic"/>
              </a:rPr>
              <a:t>такой образ жизни по причинам, не имеющим никакого отношения к страху преследования</a:t>
            </a:r>
            <a:r>
              <a:rPr lang="ru-RU" sz="2200" b="0" i="1" u="none" strike="noStrike" dirty="0" smtId="4294967295">
                <a:effectLst/>
                <a:highlight>
                  <a:srgbClr val="000000">
                    <a:alpha val="0"/>
                  </a:srgbClr>
                </a:highlight>
                <a:latin typeface="Century Gothic"/>
              </a:rPr>
              <a:t>,</a:t>
            </a:r>
            <a:r>
              <a:rPr lang="ru-RU" sz="2200" b="1" i="1" u="none" strike="noStrike" dirty="0" smtId="4294967295">
                <a:effectLst/>
                <a:highlight>
                  <a:srgbClr val="000000">
                    <a:alpha val="0"/>
                  </a:srgbClr>
                </a:highlight>
                <a:latin typeface="Century Gothic"/>
              </a:rPr>
              <a:t> </a:t>
            </a:r>
            <a:r>
              <a:rPr lang="ru-RU" sz="2200" b="0" i="1" u="none" strike="noStrike" dirty="0" smtId="4294967295">
                <a:effectLst/>
                <a:highlight>
                  <a:srgbClr val="000000">
                    <a:alpha val="0"/>
                  </a:srgbClr>
                </a:highlight>
                <a:latin typeface="Century Gothic"/>
              </a:rPr>
              <a:t>а значит, фактически не подлежит преследованию из-за </a:t>
            </a:r>
            <a:r>
              <a:rPr lang="ru-RU" sz="2200" b="0" i="1" u="none" strike="noStrike" dirty="0" smtClean="0" smtId="4294967295">
                <a:effectLst/>
                <a:highlight>
                  <a:srgbClr val="000000">
                    <a:alpha val="0"/>
                  </a:srgbClr>
                </a:highlight>
                <a:latin typeface="Century Gothic"/>
              </a:rPr>
              <a:t>гомосексуальности».</a:t>
            </a:r>
            <a:endParaRPr lang="ru-RU" sz="2200" b="0" i="1" u="none" strike="noStrike" dirty="0" smtId="4294967295">
              <a:effectLst/>
              <a:highlight>
                <a:srgbClr val="000000">
                  <a:alpha val="0"/>
                </a:srgbClr>
              </a:highlight>
              <a:latin typeface="Century Gothic"/>
            </a:endParaRPr>
          </a:p>
          <a:p>
            <a:pPr algn="just"/>
            <a:endParaRPr lang="en-GB" sz="2200" dirty="0">
              <a:effectLst/>
            </a:endParaRPr>
          </a:p>
        </p:txBody>
      </p:sp>
    </p:spTree>
    <p:extLst>
      <p:ext uri="{BB962C8B-B14F-4D97-AF65-F5344CB8AC3E}">
        <p14:creationId xmlns:p14="http://schemas.microsoft.com/office/powerpoint/2010/main" val="313144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p:cNvSpPr>
            <a:spLocks noGrp="1"/>
          </p:cNvSpPr>
          <p:nvPr>
            <p:ph idx="1"/>
          </p:nvPr>
        </p:nvSpPr>
        <p:spPr>
          <a:xfrm>
            <a:off x="450169" y="739739"/>
            <a:ext cx="9738860" cy="5979560"/>
          </a:xfrm>
          <a:effectLst/>
        </p:spPr>
        <p:txBody>
          <a:bodyPr>
            <a:normAutofit fontScale="95000"/>
          </a:bodyPr>
          <a:lstStyle/>
          <a:p>
            <a:pPr marL="742950" lvl="2" indent="-342900" algn="just" rtl="0">
              <a:buSzTx/>
              <a:buFont typeface="+mj-lt"/>
              <a:buAutoNum type="arabicPeriod" startAt="7"/>
            </a:pPr>
            <a:r>
              <a:rPr lang="ru-RU" sz="2000" b="0" i="0" u="none" strike="noStrike" dirty="0" smtId="4294967295">
                <a:effectLst/>
                <a:highlight>
                  <a:srgbClr val="000000">
                    <a:alpha val="0"/>
                  </a:srgbClr>
                </a:highlight>
                <a:latin typeface="Century Gothic"/>
              </a:rPr>
              <a:t>Если же, напротив, суд придет к выводу, что существенным </a:t>
            </a:r>
            <a:r>
              <a:rPr lang="ru-RU" sz="2000" b="1" i="0" u="none" strike="noStrike" dirty="0" smtId="4294967295">
                <a:effectLst/>
                <a:highlight>
                  <a:srgbClr val="000000">
                    <a:alpha val="0"/>
                  </a:srgbClr>
                </a:highlight>
                <a:latin typeface="Century Gothic"/>
              </a:rPr>
              <a:t>основанием</a:t>
            </a:r>
            <a:r>
              <a:rPr lang="ru-RU" sz="2000" b="0" i="0" u="none" strike="noStrike" dirty="0" smtId="4294967295">
                <a:effectLst/>
                <a:highlight>
                  <a:srgbClr val="000000">
                    <a:alpha val="0"/>
                  </a:srgbClr>
                </a:highlight>
                <a:latin typeface="Century Gothic"/>
              </a:rPr>
              <a:t> для того, что заявитель скрывает свою гомосексуальность, </a:t>
            </a:r>
            <a:r>
              <a:rPr lang="ru-RU" sz="2000" b="1" i="0" u="none" strike="noStrike" dirty="0" smtId="4294967295">
                <a:effectLst/>
                <a:highlight>
                  <a:srgbClr val="000000">
                    <a:alpha val="0"/>
                  </a:srgbClr>
                </a:highlight>
                <a:latin typeface="Century Gothic"/>
              </a:rPr>
              <a:t>является страх подвергнуться преследованию, которое последовало бы, если бы он не скрывал свою ориентацию</a:t>
            </a:r>
            <a:r>
              <a:rPr lang="ru-RU" sz="2000" b="0" i="0" u="none" strike="noStrike" dirty="0" smtId="4294967295">
                <a:effectLst/>
                <a:highlight>
                  <a:srgbClr val="000000">
                    <a:alpha val="0"/>
                  </a:srgbClr>
                </a:highlight>
                <a:latin typeface="Century Gothic"/>
              </a:rPr>
              <a:t>, то при прочих равных условиях его </a:t>
            </a:r>
            <a:r>
              <a:rPr lang="ru-RU" sz="2000" b="1" i="0" u="none" strike="noStrike" dirty="0" smtId="4294967295">
                <a:effectLst/>
                <a:highlight>
                  <a:srgbClr val="000000">
                    <a:alpha val="0"/>
                  </a:srgbClr>
                </a:highlight>
                <a:latin typeface="Century Gothic"/>
              </a:rPr>
              <a:t>заявление должно быть удовлетворено</a:t>
            </a:r>
            <a:r>
              <a:rPr lang="ru-RU" sz="2000" b="0" i="0" u="none" strike="noStrike" dirty="0" smtId="4294967295">
                <a:effectLst/>
                <a:highlight>
                  <a:srgbClr val="000000">
                    <a:alpha val="0"/>
                  </a:srgbClr>
                </a:highlight>
                <a:latin typeface="Century Gothic"/>
              </a:rPr>
              <a:t>. </a:t>
            </a:r>
          </a:p>
          <a:p>
            <a:pPr marL="400050" lvl="2" indent="0" algn="just">
              <a:buSzTx/>
              <a:buNone/>
            </a:pPr>
            <a:endParaRPr lang="en-GB" altLang="en-GB" sz="2000" dirty="0">
              <a:effectLst/>
            </a:endParaRPr>
          </a:p>
          <a:p>
            <a:pPr marL="400050" lvl="2" indent="0" algn="just">
              <a:buSzTx/>
              <a:buNone/>
            </a:pPr>
            <a:endParaRPr lang="en-GB" altLang="en-GB" sz="2000" dirty="0">
              <a:effectLst/>
            </a:endParaRPr>
          </a:p>
          <a:p>
            <a:pPr marL="400050" lvl="1" indent="0" algn="just" rtl="0">
              <a:buNone/>
            </a:pPr>
            <a:r>
              <a:rPr lang="ru-RU" sz="2000" b="0" i="1" u="none" strike="noStrike" dirty="0" smtId="4294967295">
                <a:effectLst/>
                <a:highlight>
                  <a:srgbClr val="000000">
                    <a:alpha val="0"/>
                  </a:srgbClr>
                </a:highlight>
                <a:latin typeface="Century Gothic"/>
              </a:rPr>
              <a:t>Такой человек имеет вполне обоснованные опасения стать жертвой преследования. Отклонить его заявление на том основании, что он мог бы избежать преследования, скрывая свою гомосексуальность, значило бы нарушить то самое право, которое Конвенция призвана защищать: право жить свободно и не скрывать свою ориентацию без страха подвергнуться преследованию. Предоставляя ему убежище и позволяя жить свободно и открыто без страха преследования, принимающая страна реализует это право и предоставляет заявителю замену той защите от преследования, которая ему не была предоставлена в стране гражданской принадлежности. </a:t>
            </a:r>
          </a:p>
          <a:p>
            <a:pPr marL="0" indent="0">
              <a:buNone/>
            </a:pPr>
            <a:endParaRPr lang="en-GB" altLang="en-GB" dirty="0">
              <a:effectLst/>
            </a:endParaRPr>
          </a:p>
          <a:p>
            <a:endParaRPr lang="en-GB" altLang="en-GB" dirty="0">
              <a:effectLst/>
            </a:endParaRPr>
          </a:p>
        </p:txBody>
      </p:sp>
    </p:spTree>
    <p:extLst>
      <p:ext uri="{BB962C8B-B14F-4D97-AF65-F5344CB8AC3E}">
        <p14:creationId xmlns:p14="http://schemas.microsoft.com/office/powerpoint/2010/main" val="19276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a:effectLst/>
        </p:spPr>
        <p:style>
          <a:lnRef idx="2">
            <a:schemeClr val="accent1">
              <a:shade val="50000"/>
            </a:schemeClr>
          </a:lnRef>
          <a:fillRef idx="4294967293">
            <a:schemeClr val="dk2"/>
          </a:fillRef>
          <a:effectRef idx="0">
            <a:schemeClr val="accent1"/>
          </a:effectRef>
          <a:fontRef idx="minor">
            <a:schemeClr val="lt1"/>
          </a:fontRef>
        </p:style>
        <p:txBody>
          <a:bodyPr rtlCol="0" anchor="ctr"/>
          <a:lstStyle/>
          <a:p>
            <a:pPr algn="ctr"/>
            <a:endParaRPr lang="en-US">
              <a:effectLst/>
            </a:endParaRPr>
          </a:p>
        </p:txBody>
      </p:sp>
      <p:sp>
        <p:nvSpPr>
          <p:cNvPr id="12" name="Freeform: Shap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Freeform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a:effectLst/>
        </p:spPr>
        <p:txBody>
          <a:bodyPr rtlCol="0" anchor="ctr"/>
          <a:lstStyle/>
          <a:p>
            <a:pPr algn="ctr"/>
            <a:endParaRPr lang="en-US">
              <a:effectLst/>
            </a:endParaRPr>
          </a:p>
        </p:txBody>
      </p:sp>
      <p:sp>
        <p:nvSpPr>
          <p:cNvPr id="2" name="Title 1">
            <a:extLst>
              <a:ext uri="{FF2B5EF4-FFF2-40B4-BE49-F238E27FC236}">
                <a16:creationId xmlns="" xmlns:a16="http://schemas.microsoft.com/office/drawing/2014/main" xmlns:p15="http://schemas.microsoft.com/office/powerpoint/2012/main" xmlns:p14="http://schemas.microsoft.com/office/powerpoint/2010/main" id="{7120F035-09D7-46A9-A3E1-BC9DD1AE9D71}"/>
              </a:ext>
            </a:extLst>
          </p:cNvPr>
          <p:cNvSpPr>
            <a:spLocks noGrp="1"/>
          </p:cNvSpPr>
          <p:nvPr>
            <p:ph type="title"/>
          </p:nvPr>
        </p:nvSpPr>
        <p:spPr>
          <a:xfrm>
            <a:off x="643855" y="1447800"/>
            <a:ext cx="3108626" cy="4572000"/>
          </a:xfrm>
          <a:effectLst/>
        </p:spPr>
        <p:txBody>
          <a:bodyPr anchor="ctr">
            <a:normAutofit/>
          </a:bodyPr>
          <a:lstStyle/>
          <a:p>
            <a:pPr rtl="0"/>
            <a:r>
              <a:rPr lang="ru-RU" sz="3600" b="1" i="0" u="none" strike="noStrike" smtId="4294967295">
                <a:solidFill>
                  <a:srgbClr val="EBEBEB"/>
                </a:solidFill>
                <a:effectLst/>
                <a:highlight>
                  <a:srgbClr val="000000">
                    <a:alpha val="0"/>
                  </a:srgbClr>
                </a:highlight>
                <a:latin typeface="Century Gothic"/>
              </a:rPr>
              <a:t>Раса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065258996"/>
              </p:ext>
            </p:extLst>
          </p:nvPr>
        </p:nvGraphicFramePr>
        <p:xfrm>
          <a:off x="4705564" y="1068512"/>
          <a:ext cx="6910655" cy="5300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 xmlns:a16="http://schemas.microsoft.com/office/drawing/2014/main" xmlns:p15="http://schemas.microsoft.com/office/powerpoint/2012/main" xmlns:p14="http://schemas.microsoft.com/office/powerpoint/2010/main" id="{D1EB48C8-5DCD-4D39-B6F7-33CBB22A3E71}"/>
              </a:ext>
            </a:extLst>
          </p:cNvPr>
          <p:cNvSpPr txBox="1"/>
          <p:nvPr/>
        </p:nvSpPr>
        <p:spPr>
          <a:xfrm>
            <a:off x="-11315" y="493067"/>
            <a:ext cx="7491496" cy="457657"/>
          </a:xfrm>
          <a:prstGeom prst="rect">
            <a:avLst/>
          </a:prstGeom>
          <a:noFill/>
          <a:effectLst/>
        </p:spPr>
        <p:txBody>
          <a:bodyPr wrap="square" rtlCol="0">
            <a:spAutoFit/>
          </a:bodyPr>
          <a:lstStyle/>
          <a:p>
            <a:pPr rtl="0"/>
            <a:r>
              <a:rPr lang="ru-RU" sz="2400" b="1" i="0" u="none" strike="noStrike" smtId="4294967295">
                <a:solidFill>
                  <a:srgbClr val="92D050"/>
                </a:solidFill>
                <a:effectLst/>
                <a:highlight>
                  <a:srgbClr val="000000">
                    <a:alpha val="0"/>
                  </a:srgbClr>
                </a:highlight>
                <a:latin typeface="Century Gothic"/>
              </a:rPr>
              <a:t>D. Основания Конвенции</a:t>
            </a:r>
          </a:p>
        </p:txBody>
      </p:sp>
    </p:spTree>
    <p:extLst>
      <p:ext uri="{BB962C8B-B14F-4D97-AF65-F5344CB8AC3E}">
        <p14:creationId xmlns:p14="http://schemas.microsoft.com/office/powerpoint/2010/main" val="3442860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a:effectLst/>
        </p:spPr>
        <p:style>
          <a:lnRef idx="2">
            <a:schemeClr val="accent1">
              <a:shade val="50000"/>
            </a:schemeClr>
          </a:lnRef>
          <a:fillRef idx="4294967293">
            <a:schemeClr val="dk2"/>
          </a:fillRef>
          <a:effectRef idx="0">
            <a:schemeClr val="accent1"/>
          </a:effectRef>
          <a:fontRef idx="minor">
            <a:schemeClr val="lt1"/>
          </a:fontRef>
        </p:style>
        <p:txBody>
          <a:bodyPr rtlCol="0" anchor="ctr"/>
          <a:lstStyle/>
          <a:p>
            <a:pPr algn="ctr"/>
            <a:endParaRPr lang="en-US">
              <a:effectLst/>
            </a:endParaRPr>
          </a:p>
        </p:txBody>
      </p:sp>
      <p:sp>
        <p:nvSpPr>
          <p:cNvPr id="12" name="Freeform: Shap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Freeform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a:effectLst/>
        </p:spPr>
        <p:txBody>
          <a:bodyPr rtlCol="0" anchor="ctr"/>
          <a:lstStyle/>
          <a:p>
            <a:pPr algn="ctr"/>
            <a:endParaRPr lang="en-US">
              <a:effectLst/>
            </a:endParaRPr>
          </a:p>
        </p:txBody>
      </p:sp>
      <p:sp>
        <p:nvSpPr>
          <p:cNvPr id="2" name="Title 1">
            <a:extLst>
              <a:ext uri="{FF2B5EF4-FFF2-40B4-BE49-F238E27FC236}">
                <a16:creationId xmlns="" xmlns:a16="http://schemas.microsoft.com/office/drawing/2014/main" xmlns:p15="http://schemas.microsoft.com/office/powerpoint/2012/main" xmlns:p14="http://schemas.microsoft.com/office/powerpoint/2010/main" id="{7120F035-09D7-46A9-A3E1-BC9DD1AE9D71}"/>
              </a:ext>
            </a:extLst>
          </p:cNvPr>
          <p:cNvSpPr>
            <a:spLocks noGrp="1"/>
          </p:cNvSpPr>
          <p:nvPr>
            <p:ph type="title"/>
          </p:nvPr>
        </p:nvSpPr>
        <p:spPr>
          <a:xfrm>
            <a:off x="643855" y="1447800"/>
            <a:ext cx="3108626" cy="4572000"/>
          </a:xfrm>
          <a:effectLst/>
        </p:spPr>
        <p:txBody>
          <a:bodyPr anchor="ctr">
            <a:normAutofit/>
          </a:bodyPr>
          <a:lstStyle/>
          <a:p>
            <a:pPr rtl="0"/>
            <a:r>
              <a:rPr lang="ru-RU" sz="3600" b="1" i="0" u="none" strike="noStrike" smtId="4294967295">
                <a:solidFill>
                  <a:srgbClr val="EBEBEB"/>
                </a:solidFill>
                <a:effectLst/>
                <a:highlight>
                  <a:srgbClr val="000000">
                    <a:alpha val="0"/>
                  </a:srgbClr>
                </a:highlight>
                <a:latin typeface="Century Gothic"/>
              </a:rPr>
              <a:t>Религия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692517242"/>
              </p:ext>
            </p:extLst>
          </p:nvPr>
        </p:nvGraphicFramePr>
        <p:xfrm>
          <a:off x="4695290" y="1243173"/>
          <a:ext cx="7140539" cy="5383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0037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4"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blipFill rotWithShape="1">
            <a:blip r:embed="rId2">
              <a:duotone>
                <a:schemeClr val="bg2">
                  <a:shade val="62000"/>
                  <a:hueMod val="108000"/>
                  <a:satMod val="164000"/>
                  <a:lumMod val="69000"/>
                </a:schemeClr>
                <a:schemeClr val="bg2">
                  <a:tint val="96000"/>
                  <a:hueMod val="90000"/>
                  <a:satMod val="130000"/>
                  <a:lumMod val="134000"/>
                </a:schemeClr>
              </a:duotone>
            </a:blip>
            <a:stretch>
              <a:fillRect/>
            </a:stretch>
          </a:blipFill>
          <a:ln>
            <a:noFill/>
          </a:ln>
          <a:effectLst/>
        </p:spPr>
        <p:txBody>
          <a:bodyPr/>
          <a:lstStyle/>
          <a:p>
            <a:endParaRPr/>
          </a:p>
        </p:txBody>
      </p:sp>
      <p:pic>
        <p:nvPicPr>
          <p:cNvPr id="25" name="Picture 11"/>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a:effectLst/>
        </p:spPr>
      </p:pic>
      <p:pic>
        <p:nvPicPr>
          <p:cNvPr id="26" name="Picture 13"/>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a:effectLst/>
        </p:spPr>
      </p:pic>
      <p:sp>
        <p:nvSpPr>
          <p:cNvPr id="27" name="Oval 1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pic>
        <p:nvPicPr>
          <p:cNvPr id="28" name="Picture 17"/>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a:effectLst/>
        </p:spPr>
      </p:pic>
      <p:pic>
        <p:nvPicPr>
          <p:cNvPr id="29" name="Picture 19"/>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6">
            <a:extLst>
              <a:ext uri="{28A0092B-C50C-407E-A947-70E740481C1C}">
                <a14:useLocalDpi xmlns:a14="http://schemas.microsoft.com/office/drawing/2010/main" val="0"/>
              </a:ext>
            </a:extLst>
          </a:blip>
          <a:srcRect b="23320"/>
          <a:stretch>
            <a:fillRect/>
          </a:stretch>
        </p:blipFill>
        <p:spPr>
          <a:xfrm>
            <a:off x="8609012" y="6096000"/>
            <a:ext cx="993734" cy="762000"/>
          </a:xfrm>
          <a:prstGeom prst="rect">
            <a:avLst/>
          </a:prstGeom>
          <a:effectLst/>
        </p:spPr>
      </p:pic>
      <p:sp>
        <p:nvSpPr>
          <p:cNvPr id="30" name="Rectangle 2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pic>
        <p:nvPicPr>
          <p:cNvPr id="5" name="Content Placeholder 4" descr="A tattoo on his arm&#10;&#10;Description generated with very high confidence">
            <a:extLst>
              <a:ext uri="{FF2B5EF4-FFF2-40B4-BE49-F238E27FC236}">
                <a16:creationId xmlns="" xmlns:a16="http://schemas.microsoft.com/office/drawing/2014/main" xmlns:p15="http://schemas.microsoft.com/office/powerpoint/2012/main" xmlns:p14="http://schemas.microsoft.com/office/powerpoint/2010/main" id="{148F53AB-3B34-4FA0-A984-CFD2D616D198}"/>
              </a:ext>
            </a:extLst>
          </p:cNvPr>
          <p:cNvPicPr>
            <a:picLocks noGrp="1" noChangeAspect="1"/>
          </p:cNvPicPr>
          <p:nvPr>
            <p:ph idx="1"/>
          </p:nvPr>
        </p:nvPicPr>
        <p:blipFill>
          <a:blip r:embed="rId7"/>
          <a:srcRect t="3819" r="2" b="2"/>
          <a:stretch>
            <a:fillRect/>
          </a:stretch>
        </p:blipFill>
        <p:spPr>
          <a:xfrm>
            <a:off x="-1" y="10"/>
            <a:ext cx="4634681" cy="6857990"/>
          </a:xfrm>
          <a:prstGeom prst="rect">
            <a:avLst/>
          </a:prstGeom>
          <a:effectLst/>
        </p:spPr>
      </p:pic>
      <p:sp>
        <p:nvSpPr>
          <p:cNvPr id="2" name="Title 1">
            <a:extLst>
              <a:ext uri="{FF2B5EF4-FFF2-40B4-BE49-F238E27FC236}">
                <a16:creationId xmlns="" xmlns:a16="http://schemas.microsoft.com/office/drawing/2014/main" xmlns:p15="http://schemas.microsoft.com/office/powerpoint/2012/main" xmlns:p14="http://schemas.microsoft.com/office/powerpoint/2010/main" id="{7096C784-F129-40FE-8128-7A3930122662}"/>
              </a:ext>
            </a:extLst>
          </p:cNvPr>
          <p:cNvSpPr>
            <a:spLocks noGrp="1"/>
          </p:cNvSpPr>
          <p:nvPr>
            <p:ph type="title"/>
          </p:nvPr>
        </p:nvSpPr>
        <p:spPr>
          <a:xfrm>
            <a:off x="5282381" y="2853366"/>
            <a:ext cx="6666464" cy="3308840"/>
          </a:xfrm>
          <a:effectLst/>
        </p:spPr>
        <p:txBody>
          <a:bodyPr vert="horz" lIns="91440" tIns="45720" rIns="91440" bIns="45720" rtlCol="0" anchor="b">
            <a:noAutofit/>
          </a:bodyPr>
          <a:lstStyle/>
          <a:p>
            <a:pPr algn="ctr" rtl="0"/>
            <a:r>
              <a:rPr lang="ru-RU" sz="4400" b="0" i="0" u="none" strike="noStrike" dirty="0" smtClean="0" smtId="4294967295">
                <a:effectLst/>
                <a:highlight>
                  <a:srgbClr val="000000">
                    <a:alpha val="0"/>
                  </a:srgbClr>
                </a:highlight>
                <a:latin typeface="Century Gothic"/>
              </a:rPr>
              <a:t>Иран </a:t>
            </a:r>
            <a:r>
              <a:rPr lang="ru-RU" sz="4400" b="0" i="0" u="none" strike="noStrike" dirty="0" smtId="4294967295">
                <a:effectLst/>
                <a:highlight>
                  <a:srgbClr val="000000">
                    <a:alpha val="0"/>
                  </a:srgbClr>
                </a:highlight>
                <a:latin typeface="Century Gothic"/>
              </a:rPr>
              <a:t>и атеизм: </a:t>
            </a:r>
            <a:r>
              <a:rPr lang="ru-RU" sz="4400" b="0" i="0" u="none" strike="noStrike" dirty="0" smtClean="0" smtId="4294967295">
                <a:effectLst/>
                <a:highlight>
                  <a:srgbClr val="000000">
                    <a:alpha val="0"/>
                  </a:srgbClr>
                </a:highlight>
                <a:latin typeface="Century Gothic"/>
              </a:rPr>
              <a:t>Как предоставить возможность отсутствия религиозности?</a:t>
            </a:r>
            <a:r>
              <a:rPr lang="ru-RU" sz="4400" b="0" i="0" u="none" strike="noStrike" dirty="0" smtId="4294967295">
                <a:effectLst/>
                <a:highlight>
                  <a:srgbClr val="000000">
                    <a:alpha val="0"/>
                  </a:srgbClr>
                </a:highlight>
                <a:latin typeface="Century Gothic"/>
              </a:rPr>
              <a:t/>
            </a:r>
            <a:br>
              <a:rPr lang="ru-RU" sz="4400" b="0" i="0" u="none" strike="noStrike" dirty="0" smtId="4294967295">
                <a:effectLst/>
                <a:highlight>
                  <a:srgbClr val="000000">
                    <a:alpha val="0"/>
                  </a:srgbClr>
                </a:highlight>
                <a:latin typeface="Century Gothic"/>
              </a:rPr>
            </a:br>
            <a:endParaRPr lang="ru-RU" sz="4400" b="0" i="0" u="none" strike="noStrike" dirty="0" smtId="4294967295">
              <a:effectLst/>
              <a:highlight>
                <a:srgbClr val="000000">
                  <a:alpha val="0"/>
                </a:srgbClr>
              </a:highlight>
              <a:latin typeface="Century Gothic"/>
            </a:endParaRPr>
          </a:p>
        </p:txBody>
      </p:sp>
    </p:spTree>
    <p:extLst>
      <p:ext uri="{BB962C8B-B14F-4D97-AF65-F5344CB8AC3E}">
        <p14:creationId xmlns:p14="http://schemas.microsoft.com/office/powerpoint/2010/main" val="122771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a:effectLst/>
        </p:spPr>
        <p:style>
          <a:lnRef idx="2">
            <a:schemeClr val="accent1">
              <a:shade val="50000"/>
            </a:schemeClr>
          </a:lnRef>
          <a:fillRef idx="4294967293">
            <a:schemeClr val="dk2"/>
          </a:fillRef>
          <a:effectRef idx="0">
            <a:schemeClr val="accent1"/>
          </a:effectRef>
          <a:fontRef idx="minor">
            <a:schemeClr val="lt1"/>
          </a:fontRef>
        </p:style>
        <p:txBody>
          <a:bodyPr rtlCol="0" anchor="ctr"/>
          <a:lstStyle/>
          <a:p>
            <a:pPr algn="ctr"/>
            <a:endParaRPr lang="en-US">
              <a:effectLst/>
            </a:endParaRPr>
          </a:p>
        </p:txBody>
      </p:sp>
      <p:sp>
        <p:nvSpPr>
          <p:cNvPr id="12" name="Freeform: Shap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Freeform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a:effectLst/>
        </p:spPr>
        <p:txBody>
          <a:bodyPr rtlCol="0" anchor="ctr"/>
          <a:lstStyle/>
          <a:p>
            <a:pPr algn="ctr"/>
            <a:endParaRPr lang="en-US">
              <a:effectLst/>
            </a:endParaRPr>
          </a:p>
        </p:txBody>
      </p:sp>
      <p:sp>
        <p:nvSpPr>
          <p:cNvPr id="2" name="Title 1">
            <a:extLst>
              <a:ext uri="{FF2B5EF4-FFF2-40B4-BE49-F238E27FC236}">
                <a16:creationId xmlns="" xmlns:a16="http://schemas.microsoft.com/office/drawing/2014/main" xmlns:p15="http://schemas.microsoft.com/office/powerpoint/2012/main" xmlns:p14="http://schemas.microsoft.com/office/powerpoint/2010/main" id="{7120F035-09D7-46A9-A3E1-BC9DD1AE9D71}"/>
              </a:ext>
            </a:extLst>
          </p:cNvPr>
          <p:cNvSpPr>
            <a:spLocks noGrp="1"/>
          </p:cNvSpPr>
          <p:nvPr>
            <p:ph type="title"/>
          </p:nvPr>
        </p:nvSpPr>
        <p:spPr>
          <a:xfrm>
            <a:off x="184935" y="1190946"/>
            <a:ext cx="4232953" cy="4572000"/>
          </a:xfrm>
          <a:effectLst/>
        </p:spPr>
        <p:txBody>
          <a:bodyPr anchor="ctr">
            <a:normAutofit/>
          </a:bodyPr>
          <a:lstStyle/>
          <a:p>
            <a:pPr rtl="0"/>
            <a:r>
              <a:rPr lang="ru-RU" sz="3600" b="1" i="0" u="none" strike="noStrike" dirty="0" smtId="4294967295">
                <a:solidFill>
                  <a:srgbClr val="EBEBEB"/>
                </a:solidFill>
                <a:effectLst/>
                <a:highlight>
                  <a:srgbClr val="000000">
                    <a:alpha val="0"/>
                  </a:srgbClr>
                </a:highlight>
                <a:latin typeface="Century Gothic"/>
              </a:rPr>
              <a:t>Национальность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282246579"/>
              </p:ext>
            </p:extLst>
          </p:nvPr>
        </p:nvGraphicFramePr>
        <p:xfrm>
          <a:off x="4890499" y="1448656"/>
          <a:ext cx="6900381" cy="4879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5188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a:effectLst/>
        </p:spPr>
        <p:style>
          <a:lnRef idx="2">
            <a:schemeClr val="accent1">
              <a:shade val="50000"/>
            </a:schemeClr>
          </a:lnRef>
          <a:fillRef idx="4294967293">
            <a:schemeClr val="dk2"/>
          </a:fillRef>
          <a:effectRef idx="0">
            <a:schemeClr val="accent1"/>
          </a:effectRef>
          <a:fontRef idx="minor">
            <a:schemeClr val="lt1"/>
          </a:fontRef>
        </p:style>
        <p:txBody>
          <a:bodyPr rtlCol="0" anchor="ctr"/>
          <a:lstStyle/>
          <a:p>
            <a:pPr algn="ctr"/>
            <a:endParaRPr lang="en-US">
              <a:effectLst/>
            </a:endParaRPr>
          </a:p>
        </p:txBody>
      </p:sp>
      <p:sp>
        <p:nvSpPr>
          <p:cNvPr id="12" name="Freeform: Shap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Freeform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a:effectLst/>
        </p:spPr>
        <p:txBody>
          <a:bodyPr rtlCol="0" anchor="ctr"/>
          <a:lstStyle/>
          <a:p>
            <a:pPr algn="ctr"/>
            <a:endParaRPr lang="en-US">
              <a:effectLst/>
            </a:endParaRPr>
          </a:p>
        </p:txBody>
      </p:sp>
      <p:sp>
        <p:nvSpPr>
          <p:cNvPr id="2" name="Title 1">
            <a:extLst>
              <a:ext uri="{FF2B5EF4-FFF2-40B4-BE49-F238E27FC236}">
                <a16:creationId xmlns="" xmlns:a16="http://schemas.microsoft.com/office/drawing/2014/main" xmlns:p15="http://schemas.microsoft.com/office/powerpoint/2012/main" xmlns:p14="http://schemas.microsoft.com/office/powerpoint/2010/main" id="{7120F035-09D7-46A9-A3E1-BC9DD1AE9D71}"/>
              </a:ext>
            </a:extLst>
          </p:cNvPr>
          <p:cNvSpPr>
            <a:spLocks noGrp="1"/>
          </p:cNvSpPr>
          <p:nvPr>
            <p:ph type="title"/>
          </p:nvPr>
        </p:nvSpPr>
        <p:spPr>
          <a:xfrm>
            <a:off x="452064" y="1447800"/>
            <a:ext cx="3626776" cy="4572000"/>
          </a:xfrm>
          <a:effectLst/>
        </p:spPr>
        <p:txBody>
          <a:bodyPr anchor="ctr">
            <a:normAutofit/>
          </a:bodyPr>
          <a:lstStyle/>
          <a:p>
            <a:pPr rtl="0"/>
            <a:r>
              <a:rPr lang="ru-RU" sz="3600" b="1" i="0" u="none" strike="noStrike" dirty="0" smtId="4294967295">
                <a:solidFill>
                  <a:srgbClr val="EBEBEB"/>
                </a:solidFill>
                <a:effectLst/>
                <a:highlight>
                  <a:srgbClr val="000000">
                    <a:alpha val="0"/>
                  </a:srgbClr>
                </a:highlight>
                <a:latin typeface="Century Gothic"/>
              </a:rPr>
              <a:t>Политические убеждения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955166632"/>
              </p:ext>
            </p:extLst>
          </p:nvPr>
        </p:nvGraphicFramePr>
        <p:xfrm>
          <a:off x="4962419" y="1458930"/>
          <a:ext cx="6807913" cy="4766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2680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DF1C74F9-4033-40AF-8811-9DCED9F1E7F5}"/>
              </a:ext>
            </a:extLst>
          </p:cNvPr>
          <p:cNvSpPr>
            <a:spLocks noGrp="1"/>
          </p:cNvSpPr>
          <p:nvPr>
            <p:ph idx="1"/>
          </p:nvPr>
        </p:nvSpPr>
        <p:spPr>
          <a:xfrm>
            <a:off x="864161" y="800893"/>
            <a:ext cx="9512738" cy="5795115"/>
          </a:xfrm>
          <a:effectLst/>
        </p:spPr>
        <p:txBody>
          <a:bodyPr>
            <a:normAutofit fontScale="92500" lnSpcReduction="10000"/>
          </a:bodyPr>
          <a:lstStyle/>
          <a:p>
            <a:pPr marL="0" indent="0" algn="just" rtl="0">
              <a:buNone/>
            </a:pPr>
            <a:r>
              <a:rPr lang="ru-RU" sz="2200" b="0" i="0" u="none" strike="noStrike" dirty="0" smtId="4294967295">
                <a:effectLst/>
                <a:highlight>
                  <a:srgbClr val="000000">
                    <a:alpha val="0"/>
                  </a:srgbClr>
                </a:highlight>
                <a:latin typeface="Century Gothic"/>
              </a:rPr>
              <a:t>Заявитель мог ранее как выражать, так и не выражать публично свои взгляды в родной стране. </a:t>
            </a:r>
          </a:p>
          <a:p>
            <a:pPr marL="0" indent="0" algn="just">
              <a:buNone/>
            </a:pPr>
            <a:endParaRPr lang="en-GB" sz="2200" dirty="0">
              <a:effectLst/>
            </a:endParaRPr>
          </a:p>
          <a:p>
            <a:pPr marL="0" indent="0" algn="just" rtl="0">
              <a:buNone/>
            </a:pPr>
            <a:r>
              <a:rPr lang="ru-RU" sz="2200" b="0" i="0" u="none" strike="noStrike" dirty="0" smtId="4294967295">
                <a:effectLst/>
                <a:highlight>
                  <a:srgbClr val="000000">
                    <a:alpha val="0"/>
                  </a:srgbClr>
                </a:highlight>
                <a:latin typeface="Century Gothic"/>
              </a:rPr>
              <a:t>Поэтому важно понять, </a:t>
            </a:r>
            <a:r>
              <a:rPr lang="ru-RU" sz="2200" b="1" i="0" u="none" strike="noStrike" dirty="0" smtId="4294967295">
                <a:effectLst/>
                <a:highlight>
                  <a:srgbClr val="000000">
                    <a:alpha val="0"/>
                  </a:srgbClr>
                </a:highlight>
                <a:latin typeface="Century Gothic"/>
              </a:rPr>
              <a:t>как он будет действовать по возвращении на родину</a:t>
            </a:r>
            <a:r>
              <a:rPr lang="ru-RU" sz="2200" b="0" i="0" u="none" strike="noStrike" dirty="0" smtId="4294967295">
                <a:effectLst/>
                <a:highlight>
                  <a:srgbClr val="000000">
                    <a:alpha val="0"/>
                  </a:srgbClr>
                </a:highlight>
                <a:latin typeface="Century Gothic"/>
              </a:rPr>
              <a:t>. Если человек ранее уже выражал свои взгляды, то это верный признак того, что он будет делать это в будущем. Если человек не выражал ранее своих взглядов, само по себе это не является причиной отклонения заявления, однако потребуется больше убедительных доказательств, чтобы продемонстрировать его намерение выражать свои взгляды в будущем. </a:t>
            </a:r>
          </a:p>
          <a:p>
            <a:pPr marL="0" indent="0" algn="just">
              <a:buNone/>
            </a:pPr>
            <a:endParaRPr lang="en-GB" sz="2200" dirty="0">
              <a:effectLst/>
            </a:endParaRPr>
          </a:p>
          <a:p>
            <a:pPr marL="0" indent="0" algn="just" rtl="0">
              <a:buNone/>
            </a:pPr>
            <a:r>
              <a:rPr lang="ru-RU" sz="2200" b="1" i="0" u="none" strike="noStrike" dirty="0" smtId="4294967295">
                <a:effectLst/>
                <a:highlight>
                  <a:srgbClr val="000000">
                    <a:alpha val="0"/>
                  </a:srgbClr>
                </a:highlight>
                <a:latin typeface="Century Gothic"/>
              </a:rPr>
              <a:t>В Великобритании </a:t>
            </a:r>
            <a:r>
              <a:rPr lang="ru-RU" sz="2200" b="1" i="0" u="none" strike="noStrike" dirty="0" smtClean="0" smtId="4294967295">
                <a:effectLst/>
                <a:highlight>
                  <a:srgbClr val="000000">
                    <a:alpha val="0"/>
                  </a:srgbClr>
                </a:highlight>
                <a:latin typeface="Century Gothic"/>
              </a:rPr>
              <a:t>принцип </a:t>
            </a:r>
            <a:r>
              <a:rPr lang="ru-RU" sz="2200" b="1" i="0" u="none" strike="noStrike" dirty="0" err="1" smtClean="0" smtId="4294967295">
                <a:effectLst/>
                <a:highlight>
                  <a:srgbClr val="000000">
                    <a:alpha val="0"/>
                  </a:srgbClr>
                </a:highlight>
                <a:latin typeface="Century Gothic"/>
              </a:rPr>
              <a:t>ХДж</a:t>
            </a:r>
            <a:r>
              <a:rPr lang="ru-RU" sz="2200" b="1" i="0" u="none" strike="noStrike" dirty="0" smtClean="0" smtId="4294967295">
                <a:effectLst/>
                <a:highlight>
                  <a:srgbClr val="000000">
                    <a:alpha val="0"/>
                  </a:srgbClr>
                </a:highlight>
                <a:latin typeface="Century Gothic"/>
              </a:rPr>
              <a:t> </a:t>
            </a:r>
            <a:r>
              <a:rPr lang="ru-RU" sz="2200" b="1" i="0" u="none" strike="noStrike" dirty="0" smtId="4294967295">
                <a:effectLst/>
                <a:highlight>
                  <a:srgbClr val="000000">
                    <a:alpha val="0"/>
                  </a:srgbClr>
                </a:highlight>
                <a:latin typeface="Century Gothic"/>
              </a:rPr>
              <a:t>(Иран) применяется здесь таким образом</a:t>
            </a:r>
            <a:r>
              <a:rPr lang="ru-RU" sz="2200" b="0" i="0" u="none" strike="noStrike" dirty="0" smtId="4294967295">
                <a:effectLst/>
                <a:highlight>
                  <a:srgbClr val="000000">
                    <a:alpha val="0"/>
                  </a:srgbClr>
                </a:highlight>
                <a:latin typeface="Century Gothic"/>
              </a:rPr>
              <a:t>: человек не обязан публично выражать свои взгляды, если можно доказать, что причиной этого являются опасения </a:t>
            </a:r>
            <a:r>
              <a:rPr lang="ru-RU" sz="2200" b="0" i="0" u="none" strike="noStrike" dirty="0" smtClean="0" smtId="4294967295">
                <a:effectLst/>
                <a:highlight>
                  <a:srgbClr val="000000">
                    <a:alpha val="0"/>
                  </a:srgbClr>
                </a:highlight>
                <a:latin typeface="Century Gothic"/>
              </a:rPr>
              <a:t>спровоцировать преследования. </a:t>
            </a:r>
            <a:r>
              <a:rPr lang="ru-RU" sz="2200" b="0" i="0" u="none" strike="noStrike" dirty="0" smtId="4294967295">
                <a:effectLst/>
                <a:highlight>
                  <a:srgbClr val="000000">
                    <a:alpha val="0"/>
                  </a:srgbClr>
                </a:highlight>
                <a:latin typeface="Century Gothic"/>
              </a:rPr>
              <a:t>Тогда демонстрация того, что человек выражал свои взгляды в принимающей стране (где, предположительно, у него нет подобных опасений) является действенным способом показать, как человек намеревается вести себя при отсутствии </a:t>
            </a:r>
            <a:r>
              <a:rPr lang="ru-RU" sz="2200" b="0" i="0" u="none" strike="noStrike" dirty="0" smtClean="0" smtId="4294967295">
                <a:effectLst/>
                <a:highlight>
                  <a:srgbClr val="000000">
                    <a:alpha val="0"/>
                  </a:srgbClr>
                </a:highlight>
                <a:latin typeface="Century Gothic"/>
              </a:rPr>
              <a:t>опасений. </a:t>
            </a:r>
            <a:endParaRPr lang="ru-RU" sz="2200" b="0" i="0" u="none" strike="noStrike" dirty="0" smtId="4294967295">
              <a:effectLst/>
              <a:highlight>
                <a:srgbClr val="000000">
                  <a:alpha val="0"/>
                </a:srgbClr>
              </a:highlight>
              <a:latin typeface="Century Gothic"/>
            </a:endParaRPr>
          </a:p>
          <a:p>
            <a:pPr marL="0" indent="0">
              <a:buNone/>
            </a:pPr>
            <a:endParaRPr lang="en-GB" sz="2200" dirty="0">
              <a:effectLst/>
            </a:endParaRPr>
          </a:p>
          <a:p>
            <a:pPr algn="just"/>
            <a:endParaRPr lang="en-GB" dirty="0">
              <a:effectLst/>
            </a:endParaRPr>
          </a:p>
        </p:txBody>
      </p:sp>
    </p:spTree>
    <p:extLst>
      <p:ext uri="{BB962C8B-B14F-4D97-AF65-F5344CB8AC3E}">
        <p14:creationId xmlns:p14="http://schemas.microsoft.com/office/powerpoint/2010/main" val="29033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691597" y="1058933"/>
            <a:ext cx="8947150" cy="4889803"/>
          </a:xfrm>
          <a:prstGeom prst="rect">
            <a:avLst/>
          </a:prstGeom>
          <a:noFill/>
          <a:ln w="9525" cap="flat">
            <a:noFill/>
            <a:round/>
            <a:headEnd/>
            <a:tailEnd/>
          </a:ln>
          <a:effectLst/>
        </p:spPr>
        <p:txBody>
          <a:bodyPr/>
          <a:lstStyle/>
          <a:p>
            <a:pPr marL="342900" indent="-341313" algn="just" hangingPunct="1">
              <a:lnSpc>
                <a:spcPct val="100000"/>
              </a:lnSpc>
              <a:spcBef>
                <a:spcPts val="1000"/>
              </a:spcBef>
              <a:buClr>
                <a:srgbClr val="ACD433"/>
              </a:buClr>
              <a:buSzPct val="80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800" b="1" dirty="0" smtClean="0">
                <a:solidFill>
                  <a:srgbClr val="FFFFFF"/>
                </a:solidFill>
                <a:latin typeface="Century Gothic" charset="0"/>
                <a:cs typeface="Arial" charset="0"/>
              </a:rPr>
              <a:t>которое не может пользоваться защитой этой страны или не желает пользоваться такой защитой вследствие таких опасений</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ru-RU" sz="2800" dirty="0" smtClean="0">
              <a:solidFill>
                <a:srgbClr val="FFFFFF"/>
              </a:solidFill>
              <a:latin typeface="Century Gothic" charset="0"/>
              <a:cs typeface="Arial" charset="0"/>
            </a:endParaRP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ru-RU" sz="2800" dirty="0" smtClean="0">
              <a:solidFill>
                <a:srgbClr val="FFFFFF"/>
              </a:solidFill>
              <a:latin typeface="Century Gothic" charset="0"/>
              <a:cs typeface="Arial" charset="0"/>
            </a:endParaRPr>
          </a:p>
          <a:p>
            <a:pPr marL="342900" indent="-341313" algn="just">
              <a:spcBef>
                <a:spcPts val="1000"/>
              </a:spcBef>
              <a:buClr>
                <a:srgbClr val="ACD433"/>
              </a:buClr>
              <a:buSzPct val="80000"/>
              <a:buFont typeface="Wingdings"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800" dirty="0" smtClean="0">
                <a:solidFill>
                  <a:srgbClr val="FFFFFF"/>
                </a:solidFill>
                <a:latin typeface="Century Gothic" charset="0"/>
                <a:cs typeface="Arial" charset="0"/>
              </a:rPr>
              <a:t>и для которого </a:t>
            </a:r>
            <a:r>
              <a:rPr lang="ru-RU" sz="2800" b="1" dirty="0" smtClean="0">
                <a:solidFill>
                  <a:srgbClr val="FFFFFF"/>
                </a:solidFill>
                <a:latin typeface="Century Gothic" charset="0"/>
                <a:cs typeface="Arial" charset="0"/>
              </a:rPr>
              <a:t>в своей родной стране нет территории</a:t>
            </a:r>
            <a:r>
              <a:rPr lang="ru-RU" sz="2800" dirty="0" smtClean="0">
                <a:solidFill>
                  <a:srgbClr val="FFFFFF"/>
                </a:solidFill>
                <a:latin typeface="Century Gothic" charset="0"/>
                <a:cs typeface="Arial" charset="0"/>
              </a:rPr>
              <a:t>, где бы оно не подверглось преследованию </a:t>
            </a:r>
            <a:r>
              <a:rPr lang="ru-RU" sz="2800" b="1" dirty="0" smtClean="0">
                <a:solidFill>
                  <a:srgbClr val="FFFFFF"/>
                </a:solidFill>
                <a:latin typeface="Century Gothic" charset="0"/>
                <a:cs typeface="Arial" charset="0"/>
              </a:rPr>
              <a:t>или</a:t>
            </a:r>
            <a:r>
              <a:rPr lang="ru-RU" sz="2800" dirty="0" smtClean="0">
                <a:solidFill>
                  <a:srgbClr val="FFFFFF"/>
                </a:solidFill>
                <a:latin typeface="Century Gothic" charset="0"/>
                <a:cs typeface="Arial" charset="0"/>
              </a:rPr>
              <a:t> от которого по разумным основаниям нельзя ожидать переселения внутри страны</a:t>
            </a:r>
          </a:p>
          <a:p>
            <a:pPr marL="342900" indent="-341313"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EF723364-7683-4DEB-9A67-D8C92C751929}"/>
              </a:ext>
            </a:extLst>
          </p:cNvPr>
          <p:cNvSpPr>
            <a:spLocks noGrp="1"/>
          </p:cNvSpPr>
          <p:nvPr>
            <p:ph idx="1"/>
          </p:nvPr>
        </p:nvSpPr>
        <p:spPr>
          <a:xfrm>
            <a:off x="921271" y="1143767"/>
            <a:ext cx="9363051" cy="5349500"/>
          </a:xfrm>
          <a:effectLst/>
        </p:spPr>
        <p:txBody>
          <a:bodyPr>
            <a:normAutofit fontScale="95000" lnSpcReduction="10000"/>
          </a:bodyPr>
          <a:lstStyle/>
          <a:p>
            <a:pPr marL="0" indent="0" algn="just" rtl="0">
              <a:buNone/>
            </a:pPr>
            <a:r>
              <a:rPr lang="ru-RU" sz="2100" b="0" i="0" u="none" strike="noStrike" dirty="0" smtId="4294967295">
                <a:effectLst/>
                <a:highlight>
                  <a:srgbClr val="000000">
                    <a:alpha val="0"/>
                  </a:srgbClr>
                </a:highlight>
                <a:latin typeface="Century Gothic"/>
              </a:rPr>
              <a:t>Также необходимо рассмотреть, </a:t>
            </a:r>
            <a:r>
              <a:rPr lang="ru-RU" sz="2100" b="0" i="0" u="none" strike="noStrike" dirty="0" smtClean="0" smtId="4294967295">
                <a:effectLst/>
                <a:highlight>
                  <a:srgbClr val="000000">
                    <a:alpha val="0"/>
                  </a:srgbClr>
                </a:highlight>
                <a:latin typeface="Century Gothic"/>
              </a:rPr>
              <a:t>какие процедуры будут проводиться по отношению к человеку по </a:t>
            </a:r>
            <a:r>
              <a:rPr lang="ru-RU" sz="2100" b="0" i="0" u="none" strike="noStrike" dirty="0" smtId="4294967295">
                <a:effectLst/>
                <a:highlight>
                  <a:srgbClr val="000000">
                    <a:alpha val="0"/>
                  </a:srgbClr>
                </a:highlight>
                <a:latin typeface="Century Gothic"/>
              </a:rPr>
              <a:t>возвращении на родину и как это может способствовать тому, что его взгляды станут известны властям.</a:t>
            </a:r>
          </a:p>
          <a:p>
            <a:pPr marL="0" indent="0" algn="just">
              <a:buNone/>
            </a:pPr>
            <a:endParaRPr lang="en-GB" sz="2100" dirty="0">
              <a:effectLst/>
            </a:endParaRPr>
          </a:p>
          <a:p>
            <a:pPr algn="just" rtl="0"/>
            <a:r>
              <a:rPr lang="ru-RU" sz="2100" b="0" i="0" u="none" strike="noStrike" dirty="0" smtClean="0" smtId="4294967295">
                <a:effectLst/>
                <a:highlight>
                  <a:srgbClr val="000000">
                    <a:alpha val="0"/>
                  </a:srgbClr>
                </a:highlight>
                <a:latin typeface="Century Gothic"/>
              </a:rPr>
              <a:t>Существует ли процедура допроса? </a:t>
            </a:r>
            <a:endParaRPr lang="ru-RU" sz="2100" b="0" i="0" u="none" strike="noStrike" dirty="0" smtId="4294967295">
              <a:effectLst/>
              <a:highlight>
                <a:srgbClr val="000000">
                  <a:alpha val="0"/>
                </a:srgbClr>
              </a:highlight>
              <a:latin typeface="Century Gothic"/>
            </a:endParaRPr>
          </a:p>
          <a:p>
            <a:pPr algn="just" rtl="0"/>
            <a:r>
              <a:rPr lang="ru-RU" sz="2100" b="0" i="0" u="none" strike="noStrike" dirty="0" smtId="4294967295">
                <a:effectLst/>
                <a:highlight>
                  <a:srgbClr val="000000">
                    <a:alpha val="0"/>
                  </a:srgbClr>
                </a:highlight>
                <a:latin typeface="Century Gothic"/>
              </a:rPr>
              <a:t>Будет ли задаваться вопрос о целях пребывания за границей и основаниях для прошения убежища? </a:t>
            </a:r>
          </a:p>
          <a:p>
            <a:pPr algn="just" rtl="0"/>
            <a:r>
              <a:rPr lang="ru-RU" sz="2100" b="0" i="0" u="none" strike="noStrike" dirty="0" smtId="4294967295">
                <a:effectLst/>
                <a:highlight>
                  <a:srgbClr val="000000">
                    <a:alpha val="0"/>
                  </a:srgbClr>
                </a:highlight>
                <a:latin typeface="Century Gothic"/>
              </a:rPr>
              <a:t>Может ли это привести к тому, что взгляды человека станут известны? </a:t>
            </a:r>
          </a:p>
          <a:p>
            <a:pPr marL="0" indent="0" algn="just">
              <a:buNone/>
            </a:pPr>
            <a:endParaRPr lang="en-GB" sz="2100" dirty="0">
              <a:effectLst/>
            </a:endParaRPr>
          </a:p>
          <a:p>
            <a:pPr marL="0" indent="0" algn="just" rtl="0">
              <a:buNone/>
            </a:pPr>
            <a:r>
              <a:rPr lang="ru-RU" sz="2100" b="0" i="0" u="none" strike="noStrike" dirty="0" smtId="4294967295">
                <a:effectLst/>
                <a:highlight>
                  <a:srgbClr val="000000">
                    <a:alpha val="0"/>
                  </a:srgbClr>
                </a:highlight>
                <a:latin typeface="Century Gothic"/>
              </a:rPr>
              <a:t>По законодательству Великобритании от человека нельзя ожидать того, что он будет </a:t>
            </a:r>
            <a:r>
              <a:rPr lang="ru-RU" sz="2100" b="0" i="0" u="none" strike="noStrike" dirty="0" smtClean="0" smtId="4294967295">
                <a:effectLst/>
                <a:highlight>
                  <a:srgbClr val="000000">
                    <a:alpha val="0"/>
                  </a:srgbClr>
                </a:highlight>
                <a:latin typeface="Century Gothic"/>
              </a:rPr>
              <a:t>давать ложные показания о </a:t>
            </a:r>
            <a:r>
              <a:rPr lang="ru-RU" sz="2100" b="0" i="0" u="none" strike="noStrike" dirty="0" smtId="4294967295">
                <a:effectLst/>
                <a:highlight>
                  <a:srgbClr val="000000">
                    <a:alpha val="0"/>
                  </a:srgbClr>
                </a:highlight>
                <a:latin typeface="Century Gothic"/>
              </a:rPr>
              <a:t>времени, проведенном на территории Великобритании: IK </a:t>
            </a:r>
            <a:r>
              <a:rPr lang="ru-RU" sz="2100" b="0" i="0" u="none" strike="noStrike" dirty="0" smtClean="0" smtId="4294967295">
                <a:effectLst/>
                <a:highlight>
                  <a:srgbClr val="000000">
                    <a:alpha val="0"/>
                  </a:srgbClr>
                </a:highlight>
                <a:latin typeface="Century Gothic"/>
              </a:rPr>
              <a:t>(Возвращение беженцев -альтернатива внутреннего перемещения) Турция </a:t>
            </a:r>
            <a:r>
              <a:rPr lang="ru-RU" sz="2100" b="0" i="0" u="none" strike="noStrike" dirty="0" smtId="4294967295">
                <a:effectLst/>
                <a:highlight>
                  <a:srgbClr val="000000">
                    <a:alpha val="0"/>
                  </a:srgbClr>
                </a:highlight>
                <a:latin typeface="Century Gothic"/>
              </a:rPr>
              <a:t>CG [2004] UKIAT 00312</a:t>
            </a:r>
          </a:p>
          <a:p>
            <a:pPr algn="just"/>
            <a:endParaRPr lang="en-GB" dirty="0">
              <a:effectLst/>
            </a:endParaRPr>
          </a:p>
        </p:txBody>
      </p:sp>
    </p:spTree>
    <p:extLst>
      <p:ext uri="{BB962C8B-B14F-4D97-AF65-F5344CB8AC3E}">
        <p14:creationId xmlns:p14="http://schemas.microsoft.com/office/powerpoint/2010/main" val="91944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6858001"/>
          </a:xfrm>
          <a:prstGeom prst="rect">
            <a:avLst/>
          </a:prstGeom>
          <a:ln>
            <a:noFill/>
          </a:ln>
          <a:effectLst/>
        </p:spPr>
        <p:style>
          <a:lnRef idx="2">
            <a:schemeClr val="accent1">
              <a:shade val="50000"/>
            </a:schemeClr>
          </a:lnRef>
          <a:fillRef idx="4294967293">
            <a:schemeClr val="dk2"/>
          </a:fillRef>
          <a:effectRef idx="0">
            <a:schemeClr val="accent1"/>
          </a:effectRef>
          <a:fontRef idx="minor">
            <a:schemeClr val="lt1"/>
          </a:fontRef>
        </p:style>
        <p:txBody>
          <a:bodyPr rtlCol="0" anchor="ctr"/>
          <a:lstStyle/>
          <a:p>
            <a:pPr algn="ctr"/>
            <a:endParaRPr lang="en-US">
              <a:effectLst/>
            </a:endParaRPr>
          </a:p>
        </p:txBody>
      </p:sp>
      <p:sp>
        <p:nvSpPr>
          <p:cNvPr id="12" name="Freeform: Shape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effectLst/>
            </a:endParaRPr>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6" name="Freeform 1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a:effectLst/>
        </p:spPr>
        <p:txBody>
          <a:bodyPr rtlCol="0" anchor="ctr"/>
          <a:lstStyle/>
          <a:p>
            <a:pPr algn="ctr"/>
            <a:endParaRPr lang="en-US">
              <a:effectLst/>
            </a:endParaRPr>
          </a:p>
        </p:txBody>
      </p:sp>
      <p:sp>
        <p:nvSpPr>
          <p:cNvPr id="2" name="Title 1">
            <a:extLst>
              <a:ext uri="{FF2B5EF4-FFF2-40B4-BE49-F238E27FC236}">
                <a16:creationId xmlns="" xmlns:a16="http://schemas.microsoft.com/office/drawing/2014/main" xmlns:p15="http://schemas.microsoft.com/office/powerpoint/2012/main" xmlns:p14="http://schemas.microsoft.com/office/powerpoint/2010/main" id="{7120F035-09D7-46A9-A3E1-BC9DD1AE9D71}"/>
              </a:ext>
            </a:extLst>
          </p:cNvPr>
          <p:cNvSpPr>
            <a:spLocks noGrp="1"/>
          </p:cNvSpPr>
          <p:nvPr>
            <p:ph type="title"/>
          </p:nvPr>
        </p:nvSpPr>
        <p:spPr>
          <a:xfrm>
            <a:off x="205483" y="1447800"/>
            <a:ext cx="4202129" cy="4572000"/>
          </a:xfrm>
          <a:effectLst/>
        </p:spPr>
        <p:txBody>
          <a:bodyPr wrap="square" anchor="ctr">
            <a:normAutofit/>
          </a:bodyPr>
          <a:lstStyle/>
          <a:p>
            <a:pPr rtl="0"/>
            <a:r>
              <a:rPr lang="ru-RU" sz="3600" b="1" i="0" u="none" strike="noStrike" dirty="0" smtId="4294967295">
                <a:solidFill>
                  <a:srgbClr val="EBEBEB"/>
                </a:solidFill>
                <a:effectLst/>
                <a:highlight>
                  <a:srgbClr val="000000">
                    <a:alpha val="0"/>
                  </a:srgbClr>
                </a:highlight>
                <a:latin typeface="Century Gothic"/>
              </a:rPr>
              <a:t>Принадлежность к определенной социальной группе</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90231102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943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E8CDBFA1-D262-48C7-BE1E-7A9A2BA1A5FD}"/>
              </a:ext>
            </a:extLst>
          </p:cNvPr>
          <p:cNvSpPr>
            <a:spLocks noGrp="1"/>
          </p:cNvSpPr>
          <p:nvPr>
            <p:ph idx="1"/>
          </p:nvPr>
        </p:nvSpPr>
        <p:spPr>
          <a:xfrm>
            <a:off x="779755" y="1236992"/>
            <a:ext cx="9756947" cy="5389839"/>
          </a:xfrm>
          <a:effectLst/>
        </p:spPr>
        <p:txBody>
          <a:bodyPr/>
          <a:lstStyle/>
          <a:p>
            <a:pPr algn="just" rtl="0"/>
            <a:r>
              <a:rPr lang="ru-RU" sz="2000" b="1" i="0" u="none" strike="noStrike" dirty="0" smtId="4294967295">
                <a:effectLst/>
                <a:highlight>
                  <a:srgbClr val="000000">
                    <a:alpha val="0"/>
                  </a:srgbClr>
                </a:highlight>
                <a:latin typeface="Century Gothic"/>
              </a:rPr>
              <a:t>ДИРЕКТИВА СОВЕТА ЕС 2004/83/EC относительно минимальных стандартов: </a:t>
            </a:r>
          </a:p>
          <a:p>
            <a:pPr marL="0" indent="0" algn="just" rtl="0">
              <a:buNone/>
            </a:pPr>
            <a:r>
              <a:rPr lang="ru-RU" sz="2000" b="0" i="0" u="none" strike="noStrike" dirty="0" smtId="4294967295">
                <a:effectLst/>
                <a:highlight>
                  <a:srgbClr val="000000">
                    <a:alpha val="0"/>
                  </a:srgbClr>
                </a:highlight>
                <a:latin typeface="Century Gothic"/>
              </a:rPr>
              <a:t>группы относятся к особым социальным группам если:</a:t>
            </a:r>
          </a:p>
          <a:p>
            <a:pPr marL="0" indent="0" algn="just">
              <a:buNone/>
            </a:pPr>
            <a:endParaRPr lang="en-GB" dirty="0">
              <a:effectLst/>
            </a:endParaRPr>
          </a:p>
          <a:p>
            <a:pPr marL="0" indent="0" algn="just" rtl="0">
              <a:buNone/>
            </a:pPr>
            <a:r>
              <a:rPr lang="ru-RU" sz="2000" b="0" i="0" u="none" strike="noStrike" dirty="0" smtId="4294967295">
                <a:solidFill>
                  <a:srgbClr val="92D050"/>
                </a:solidFill>
                <a:effectLst/>
                <a:highlight>
                  <a:srgbClr val="000000">
                    <a:alpha val="0"/>
                  </a:srgbClr>
                </a:highlight>
                <a:latin typeface="Century Gothic"/>
              </a:rPr>
              <a:t>а) </a:t>
            </a:r>
            <a:r>
              <a:rPr lang="ru-RU" sz="2000" b="0" i="0" u="none" strike="noStrike" dirty="0" smtId="4294967295">
                <a:effectLst/>
                <a:highlight>
                  <a:srgbClr val="000000">
                    <a:alpha val="0"/>
                  </a:srgbClr>
                </a:highlight>
                <a:latin typeface="Century Gothic"/>
              </a:rPr>
              <a:t>члены такой группы </a:t>
            </a:r>
            <a:r>
              <a:rPr lang="ru-RU" sz="2000" b="1" i="0" u="none" strike="noStrike" dirty="0" smtId="4294967295">
                <a:effectLst/>
                <a:highlight>
                  <a:srgbClr val="000000">
                    <a:alpha val="0"/>
                  </a:srgbClr>
                </a:highlight>
                <a:latin typeface="Century Gothic"/>
              </a:rPr>
              <a:t>имеют врожденные особенности или общее происхождение, которое не может измениться,</a:t>
            </a:r>
            <a:r>
              <a:rPr lang="ru-RU" sz="2000" b="0" i="0" u="none" strike="noStrike" dirty="0" smtId="4294967295">
                <a:effectLst/>
                <a:highlight>
                  <a:srgbClr val="000000">
                    <a:alpha val="0"/>
                  </a:srgbClr>
                </a:highlight>
                <a:latin typeface="Century Gothic"/>
              </a:rPr>
              <a:t> или имеют особенности или убеждения, являющиеся принципиальными для идентичности или сознания, от которых нельзя заставить человека отказаться, и</a:t>
            </a:r>
          </a:p>
          <a:p>
            <a:pPr marL="0" indent="0" algn="just">
              <a:buNone/>
            </a:pPr>
            <a:endParaRPr lang="en-GB" dirty="0">
              <a:effectLst/>
            </a:endParaRPr>
          </a:p>
          <a:p>
            <a:pPr marL="0" indent="0" algn="just" rtl="0">
              <a:buNone/>
            </a:pPr>
            <a:r>
              <a:rPr lang="ru-RU" sz="2000" b="0" i="0" u="none" strike="noStrike" dirty="0" smtId="4294967295">
                <a:solidFill>
                  <a:srgbClr val="92D050"/>
                </a:solidFill>
                <a:effectLst/>
                <a:highlight>
                  <a:srgbClr val="000000">
                    <a:alpha val="0"/>
                  </a:srgbClr>
                </a:highlight>
                <a:latin typeface="Century Gothic"/>
              </a:rPr>
              <a:t>б) </a:t>
            </a:r>
            <a:r>
              <a:rPr lang="ru-RU" sz="2000" b="0" i="0" u="none" strike="noStrike" dirty="0" smtId="4294967295">
                <a:effectLst/>
                <a:highlight>
                  <a:srgbClr val="000000">
                    <a:alpha val="0"/>
                  </a:srgbClr>
                </a:highlight>
                <a:latin typeface="Century Gothic"/>
              </a:rPr>
              <a:t>группа имеет </a:t>
            </a:r>
            <a:r>
              <a:rPr lang="ru-RU" sz="2000" b="1" i="0" u="none" strike="noStrike" dirty="0" smtId="4294967295">
                <a:effectLst/>
                <a:highlight>
                  <a:srgbClr val="000000">
                    <a:alpha val="0"/>
                  </a:srgbClr>
                </a:highlight>
                <a:latin typeface="Century Gothic"/>
              </a:rPr>
              <a:t>определенную идентичность в соответствующей стране</a:t>
            </a:r>
            <a:r>
              <a:rPr lang="ru-RU" sz="2000" b="0" i="0" u="none" strike="noStrike" dirty="0" smtId="4294967295">
                <a:effectLst/>
                <a:highlight>
                  <a:srgbClr val="000000">
                    <a:alpha val="0"/>
                  </a:srgbClr>
                </a:highlight>
                <a:latin typeface="Century Gothic"/>
              </a:rPr>
              <a:t>, потому что она воспринимается как отличная от общества, которое ее окружает;</a:t>
            </a:r>
          </a:p>
          <a:p>
            <a:pPr marL="0" indent="0" algn="just">
              <a:buNone/>
            </a:pPr>
            <a:endParaRPr lang="en-GB" dirty="0">
              <a:effectLst/>
            </a:endParaRPr>
          </a:p>
        </p:txBody>
      </p:sp>
    </p:spTree>
    <p:extLst>
      <p:ext uri="{BB962C8B-B14F-4D97-AF65-F5344CB8AC3E}">
        <p14:creationId xmlns:p14="http://schemas.microsoft.com/office/powerpoint/2010/main" val="427954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3817B0F1-9CCB-486B-8DE3-26A4285BD22E}"/>
              </a:ext>
            </a:extLst>
          </p:cNvPr>
          <p:cNvSpPr>
            <a:spLocks noGrp="1"/>
          </p:cNvSpPr>
          <p:nvPr>
            <p:ph idx="1"/>
          </p:nvPr>
        </p:nvSpPr>
        <p:spPr>
          <a:xfrm>
            <a:off x="962635" y="1166653"/>
            <a:ext cx="9461525" cy="5286398"/>
          </a:xfrm>
          <a:effectLst/>
        </p:spPr>
        <p:txBody>
          <a:bodyPr>
            <a:noAutofit/>
          </a:bodyPr>
          <a:lstStyle/>
          <a:p>
            <a:pPr algn="just" rtl="0"/>
            <a:r>
              <a:rPr lang="ru-RU" sz="2400" b="0" i="0" u="none" strike="noStrike" dirty="0" smtId="4294967295">
                <a:effectLst/>
                <a:highlight>
                  <a:srgbClr val="000000">
                    <a:alpha val="0"/>
                  </a:srgbClr>
                </a:highlight>
                <a:latin typeface="Century Gothic"/>
              </a:rPr>
              <a:t>В судебной практике Великобритании одобряются заявления по причине принадлежности к ОСГ от членов ЛГБТИ сообщества, жертв торговли людьми и детей сирот.</a:t>
            </a:r>
          </a:p>
          <a:p>
            <a:pPr algn="just"/>
            <a:endParaRPr lang="en-GB" sz="2400" dirty="0">
              <a:effectLst/>
            </a:endParaRPr>
          </a:p>
          <a:p>
            <a:pPr algn="just" rtl="0"/>
            <a:r>
              <a:rPr lang="ru-RU" sz="2400" b="0" i="0" u="none" strike="noStrike" dirty="0" smtId="4294967295">
                <a:effectLst/>
                <a:highlight>
                  <a:srgbClr val="000000">
                    <a:alpha val="0"/>
                  </a:srgbClr>
                </a:highlight>
                <a:latin typeface="Century Gothic"/>
              </a:rPr>
              <a:t>LQ (Возраст: неизменная характеристика) Афганистан [2008] UKAIT 00005:</a:t>
            </a:r>
          </a:p>
          <a:p>
            <a:pPr marL="0" indent="0" algn="just">
              <a:buNone/>
            </a:pPr>
            <a:endParaRPr lang="en-GB" sz="2400" dirty="0">
              <a:effectLst/>
            </a:endParaRPr>
          </a:p>
          <a:p>
            <a:pPr marL="0" indent="0" algn="just" rtl="0">
              <a:buNone/>
            </a:pPr>
            <a:r>
              <a:rPr lang="ru-RU" sz="2400" b="0" i="1" u="none" strike="noStrike" dirty="0" smtId="4294967295">
                <a:effectLst/>
                <a:highlight>
                  <a:srgbClr val="000000">
                    <a:alpha val="0"/>
                  </a:srgbClr>
                </a:highlight>
                <a:latin typeface="Century Gothic"/>
              </a:rPr>
              <a:t>Возраст человека является неизменной характеристикой. Несмотря на то, что он постоянно изменяется, человек не может изменить его по собственному желанию в определенный момент времени.  </a:t>
            </a:r>
          </a:p>
        </p:txBody>
      </p:sp>
    </p:spTree>
    <p:extLst>
      <p:ext uri="{BB962C8B-B14F-4D97-AF65-F5344CB8AC3E}">
        <p14:creationId xmlns:p14="http://schemas.microsoft.com/office/powerpoint/2010/main" val="363400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 xmlns:a16="http://schemas.microsoft.com/office/drawing/2014/main" xmlns:p15="http://schemas.microsoft.com/office/powerpoint/2012/main" xmlns:p14="http://schemas.microsoft.com/office/powerpoint/2010/main" id="{C545C470-59D1-45C5-9B7F-B4AA8AAAF318}"/>
              </a:ext>
            </a:extLst>
          </p:cNvPr>
          <p:cNvSpPr>
            <a:spLocks noGrp="1"/>
          </p:cNvSpPr>
          <p:nvPr>
            <p:ph type="title"/>
          </p:nvPr>
        </p:nvSpPr>
        <p:spPr>
          <a:xfrm>
            <a:off x="646111" y="410515"/>
            <a:ext cx="9404723" cy="1400530"/>
          </a:xfrm>
          <a:effectLst/>
        </p:spPr>
        <p:txBody>
          <a:bodyPr/>
          <a:lstStyle/>
          <a:p>
            <a:pPr rtl="0"/>
            <a:r>
              <a:rPr lang="ru-RU" sz="4200" b="1" i="0" u="none" strike="noStrike" smtId="4294967295">
                <a:solidFill>
                  <a:srgbClr val="92D050"/>
                </a:solidFill>
                <a:effectLst/>
                <a:highlight>
                  <a:srgbClr val="000000">
                    <a:alpha val="0"/>
                  </a:srgbClr>
                </a:highlight>
                <a:latin typeface="Century Gothic"/>
              </a:rPr>
              <a:t>E. Государственная защита</a:t>
            </a:r>
          </a:p>
        </p:txBody>
      </p:sp>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0D39D939-C090-41C8-B5A9-7F75044AB498}"/>
              </a:ext>
            </a:extLst>
          </p:cNvPr>
          <p:cNvSpPr>
            <a:spLocks noGrp="1"/>
          </p:cNvSpPr>
          <p:nvPr>
            <p:ph idx="1"/>
          </p:nvPr>
        </p:nvSpPr>
        <p:spPr>
          <a:xfrm>
            <a:off x="875201" y="1701225"/>
            <a:ext cx="9423042" cy="4648204"/>
          </a:xfrm>
          <a:effectLst/>
        </p:spPr>
        <p:txBody>
          <a:bodyPr>
            <a:normAutofit fontScale="95000" lnSpcReduction="10000"/>
          </a:bodyPr>
          <a:lstStyle/>
          <a:p>
            <a:pPr algn="just" rtl="0"/>
            <a:r>
              <a:rPr lang="ru-RU" sz="2200" b="0" i="0" u="none" strike="noStrike" dirty="0" smtId="4294967295">
                <a:effectLst/>
                <a:highlight>
                  <a:srgbClr val="000000">
                    <a:alpha val="0"/>
                  </a:srgbClr>
                </a:highlight>
                <a:latin typeface="Century Gothic"/>
              </a:rPr>
              <a:t>Заявитель</a:t>
            </a:r>
            <a:r>
              <a:rPr lang="ru-RU" sz="2200" b="1" i="0" u="none" strike="noStrike" dirty="0" smtId="4294967295">
                <a:effectLst/>
                <a:highlight>
                  <a:srgbClr val="000000">
                    <a:alpha val="0"/>
                  </a:srgbClr>
                </a:highlight>
                <a:latin typeface="Century Gothic"/>
              </a:rPr>
              <a:t> не может или не желает пользоваться</a:t>
            </a:r>
            <a:r>
              <a:rPr lang="ru-RU" sz="2200" b="0" i="0" u="none" strike="noStrike" dirty="0" smtId="4294967295">
                <a:effectLst/>
                <a:highlight>
                  <a:srgbClr val="000000">
                    <a:alpha val="0"/>
                  </a:srgbClr>
                </a:highlight>
                <a:latin typeface="Century Gothic"/>
              </a:rPr>
              <a:t> защитой страны своей гражданской принадлежности вследствие таких опасений. </a:t>
            </a:r>
          </a:p>
          <a:p>
            <a:pPr algn="just"/>
            <a:endParaRPr lang="en-GB" sz="2200" dirty="0">
              <a:effectLst/>
            </a:endParaRPr>
          </a:p>
          <a:p>
            <a:pPr algn="just" rtl="0"/>
            <a:r>
              <a:rPr lang="ru-RU" sz="2200" b="1" i="0" u="none" strike="noStrike" dirty="0" smtId="4294967295">
                <a:effectLst/>
                <a:highlight>
                  <a:srgbClr val="000000">
                    <a:alpha val="0"/>
                  </a:srgbClr>
                </a:highlight>
                <a:latin typeface="Century Gothic"/>
              </a:rPr>
              <a:t>ДИРЕКТИВА СОВЕТА ЕС 2004/83/EC относительно минимальных стандартов:</a:t>
            </a:r>
          </a:p>
          <a:p>
            <a:pPr marL="0" indent="0" algn="just" rtl="0">
              <a:buNone/>
            </a:pPr>
            <a:r>
              <a:rPr lang="ru-RU" sz="2200" b="0" i="0" u="none" strike="noStrike" dirty="0" smtId="4294967295">
                <a:effectLst/>
                <a:highlight>
                  <a:srgbClr val="000000">
                    <a:alpha val="0"/>
                  </a:srgbClr>
                </a:highlight>
                <a:latin typeface="Century Gothic"/>
              </a:rPr>
              <a:t>Защита обычно предоставляется, когда </a:t>
            </a:r>
            <a:r>
              <a:rPr lang="ru-RU" sz="2200" b="0" i="0" u="none" strike="noStrike" dirty="0" smtClean="0" smtId="4294967295">
                <a:effectLst/>
                <a:highlight>
                  <a:srgbClr val="000000">
                    <a:alpha val="0"/>
                  </a:srgbClr>
                </a:highlight>
                <a:latin typeface="Century Gothic"/>
              </a:rPr>
              <a:t>[государство </a:t>
            </a:r>
            <a:r>
              <a:rPr lang="ru-RU" sz="2200" b="0" i="0" u="none" strike="noStrike" dirty="0" smtId="4294967295">
                <a:effectLst/>
                <a:highlight>
                  <a:srgbClr val="000000">
                    <a:alpha val="0"/>
                  </a:srgbClr>
                </a:highlight>
                <a:latin typeface="Century Gothic"/>
              </a:rPr>
              <a:t>или партии или организации, контролирующие </a:t>
            </a:r>
            <a:r>
              <a:rPr lang="ru-RU" sz="2200" b="0" i="0" u="none" strike="noStrike" dirty="0" smtClean="0" smtId="4294967295">
                <a:effectLst/>
                <a:highlight>
                  <a:srgbClr val="000000">
                    <a:alpha val="0"/>
                  </a:srgbClr>
                </a:highlight>
                <a:latin typeface="Century Gothic"/>
              </a:rPr>
              <a:t>государство </a:t>
            </a:r>
            <a:r>
              <a:rPr lang="ru-RU" sz="2200" b="0" i="0" u="none" strike="noStrike" dirty="0" smtId="4294967295">
                <a:effectLst/>
                <a:highlight>
                  <a:srgbClr val="000000">
                    <a:alpha val="0"/>
                  </a:srgbClr>
                </a:highlight>
                <a:latin typeface="Century Gothic"/>
              </a:rPr>
              <a:t>или значительную часть территории </a:t>
            </a:r>
            <a:r>
              <a:rPr lang="ru-RU" sz="2200" b="0" i="0" u="none" strike="noStrike" dirty="0" smtClean="0" smtId="4294967295">
                <a:effectLst/>
                <a:highlight>
                  <a:srgbClr val="000000">
                    <a:alpha val="0"/>
                  </a:srgbClr>
                </a:highlight>
                <a:latin typeface="Century Gothic"/>
              </a:rPr>
              <a:t>государства</a:t>
            </a:r>
            <a:r>
              <a:rPr lang="ru-RU" sz="2200" b="0" i="0" u="none" strike="noStrike" dirty="0" smtId="4294967295">
                <a:effectLst/>
                <a:highlight>
                  <a:srgbClr val="000000">
                    <a:alpha val="0"/>
                  </a:srgbClr>
                </a:highlight>
                <a:latin typeface="Century Gothic"/>
              </a:rPr>
              <a:t>] </a:t>
            </a:r>
            <a:r>
              <a:rPr lang="ru-RU" sz="2200" b="1" i="0" u="none" strike="noStrike" dirty="0" smtId="4294967295">
                <a:effectLst/>
                <a:highlight>
                  <a:srgbClr val="000000">
                    <a:alpha val="0"/>
                  </a:srgbClr>
                </a:highlight>
                <a:latin typeface="Century Gothic"/>
              </a:rPr>
              <a:t>принимают разумные меры, чтобы предотвратить преследования</a:t>
            </a:r>
            <a:r>
              <a:rPr lang="ru-RU" sz="2200" b="0" i="0" u="none" strike="noStrike" dirty="0" smtId="4294967295">
                <a:effectLst/>
                <a:highlight>
                  <a:srgbClr val="000000">
                    <a:alpha val="0"/>
                  </a:srgbClr>
                </a:highlight>
                <a:latin typeface="Century Gothic"/>
              </a:rPr>
              <a:t> или нанесение серьезного вреда, </a:t>
            </a:r>
            <a:r>
              <a:rPr lang="ru-RU" sz="2200" b="0" i="1" u="none" strike="noStrike" dirty="0" smtId="4294967295">
                <a:effectLst/>
                <a:highlight>
                  <a:srgbClr val="000000">
                    <a:alpha val="0"/>
                  </a:srgbClr>
                </a:highlight>
                <a:latin typeface="Century Gothic"/>
              </a:rPr>
              <a:t>в частности</a:t>
            </a:r>
            <a:r>
              <a:rPr lang="ru-RU" sz="2200" b="0" i="0" u="none" strike="noStrike" dirty="0" smtId="4294967295">
                <a:effectLst/>
                <a:highlight>
                  <a:srgbClr val="000000">
                    <a:alpha val="0"/>
                  </a:srgbClr>
                </a:highlight>
                <a:latin typeface="Century Gothic"/>
              </a:rPr>
              <a:t>, управляя </a:t>
            </a:r>
            <a:r>
              <a:rPr lang="ru-RU" sz="2200" b="1" i="0" u="none" strike="noStrike" dirty="0" smtId="4294967295">
                <a:effectLst/>
                <a:highlight>
                  <a:srgbClr val="000000">
                    <a:alpha val="0"/>
                  </a:srgbClr>
                </a:highlight>
                <a:latin typeface="Century Gothic"/>
              </a:rPr>
              <a:t>эффективной правовой системой</a:t>
            </a:r>
            <a:r>
              <a:rPr lang="ru-RU" sz="2200" b="0" i="0" u="none" strike="noStrike" dirty="0" smtId="4294967295">
                <a:effectLst/>
                <a:highlight>
                  <a:srgbClr val="000000">
                    <a:alpha val="0"/>
                  </a:srgbClr>
                </a:highlight>
                <a:latin typeface="Century Gothic"/>
              </a:rPr>
              <a:t> для задержания, судебного преследования и наказания за действия, связанные с преследованиями или нанесением серьезного вреда, </a:t>
            </a:r>
            <a:r>
              <a:rPr lang="ru-RU" sz="2200" b="1" i="0" u="none" strike="noStrike" dirty="0" smtId="4294967295">
                <a:effectLst/>
                <a:highlight>
                  <a:srgbClr val="000000">
                    <a:alpha val="0"/>
                  </a:srgbClr>
                </a:highlight>
                <a:latin typeface="Century Gothic"/>
              </a:rPr>
              <a:t>и заявитель имеет доступ к такой защите</a:t>
            </a:r>
            <a:r>
              <a:rPr lang="ru-RU" sz="2200" b="0" i="0" u="none" strike="noStrike" dirty="0" smtId="4294967295">
                <a:effectLst/>
                <a:highlight>
                  <a:srgbClr val="000000">
                    <a:alpha val="0"/>
                  </a:srgbClr>
                </a:highlight>
                <a:latin typeface="Century Gothic"/>
              </a:rPr>
              <a:t>. </a:t>
            </a:r>
          </a:p>
        </p:txBody>
      </p:sp>
    </p:spTree>
    <p:extLst>
      <p:ext uri="{BB962C8B-B14F-4D97-AF65-F5344CB8AC3E}">
        <p14:creationId xmlns:p14="http://schemas.microsoft.com/office/powerpoint/2010/main" val="8615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46111" y="452718"/>
            <a:ext cx="9404723" cy="855577"/>
          </a:xfrm>
          <a:effectLst/>
        </p:spPr>
        <p:txBody>
          <a:bodyPr/>
          <a:lstStyle/>
          <a:p>
            <a:pPr rtl="0"/>
            <a:r>
              <a:rPr lang="ru-RU" sz="3600" b="1" i="0" u="none" strike="noStrike" smtId="4294967295">
                <a:solidFill>
                  <a:srgbClr val="ACD433"/>
                </a:solidFill>
                <a:effectLst/>
                <a:highlight>
                  <a:srgbClr val="000000">
                    <a:alpha val="0"/>
                  </a:srgbClr>
                </a:highlight>
                <a:latin typeface="Century Gothic"/>
              </a:rPr>
              <a:t>F. Внутреннее перемещение</a:t>
            </a:r>
            <a:r>
              <a:rPr lang="ru-RU" sz="2400" b="0" i="0" u="none" strike="noStrike" smtId="4294967295">
                <a:effectLst/>
                <a:highlight>
                  <a:srgbClr val="000000">
                    <a:alpha val="0"/>
                  </a:srgbClr>
                </a:highlight>
                <a:latin typeface="Century Gothic"/>
              </a:rPr>
              <a:t/>
            </a:r>
            <a:br>
              <a:rPr lang="ru-RU" sz="2400" b="0" i="0" u="none" strike="noStrike" smtId="4294967295">
                <a:effectLst/>
                <a:highlight>
                  <a:srgbClr val="000000">
                    <a:alpha val="0"/>
                  </a:srgbClr>
                </a:highlight>
                <a:latin typeface="Century Gothic"/>
              </a:rPr>
            </a:br>
            <a:endParaRPr lang="ru-RU" sz="2400" b="0" i="0" u="none" strike="noStrike" smtId="4294967295">
              <a:effectLst/>
              <a:highlight>
                <a:srgbClr val="000000">
                  <a:alpha val="0"/>
                </a:srgbClr>
              </a:highlight>
              <a:latin typeface="Century Gothic"/>
            </a:endParaRPr>
          </a:p>
        </p:txBody>
      </p:sp>
      <p:sp>
        <p:nvSpPr>
          <p:cNvPr id="3" name="Content Placeholder 2"/>
          <p:cNvSpPr>
            <a:spLocks noGrp="1"/>
          </p:cNvSpPr>
          <p:nvPr>
            <p:ph idx="1"/>
          </p:nvPr>
        </p:nvSpPr>
        <p:spPr>
          <a:xfrm>
            <a:off x="646111" y="1308295"/>
            <a:ext cx="10194167" cy="5369907"/>
          </a:xfrm>
          <a:noFill/>
          <a:effectLst/>
        </p:spPr>
        <p:style>
          <a:lnRef idx="0">
            <a:scrgbClr r="0" g="0" b="0"/>
          </a:lnRef>
          <a:fillRef idx="4294967293">
            <a:schemeClr val="dk2"/>
          </a:fillRef>
          <a:effectRef idx="0">
            <a:scrgbClr r="0" g="0" b="0"/>
          </a:effectRef>
          <a:fontRef idx="major"/>
        </p:style>
        <p:txBody>
          <a:bodyPr>
            <a:normAutofit fontScale="85000" lnSpcReduction="20000"/>
          </a:bodyPr>
          <a:lstStyle/>
          <a:p>
            <a:pPr algn="just">
              <a:buNone/>
            </a:pPr>
            <a:r>
              <a:rPr lang="ru-RU" sz="2000" b="1" i="0" u="none" strike="noStrike" dirty="0" smtClean="0" smtId="4294967295">
                <a:effectLst/>
                <a:highlight>
                  <a:srgbClr val="000000">
                    <a:alpha val="0"/>
                  </a:srgbClr>
                </a:highlight>
                <a:latin typeface="Century Gothic"/>
              </a:rPr>
              <a:t>«</a:t>
            </a:r>
            <a:r>
              <a:rPr lang="en-US" b="1" dirty="0" smtClean="0">
                <a:solidFill>
                  <a:srgbClr val="FFFFFF"/>
                </a:solidFill>
                <a:latin typeface="Century Gothic" charset="0"/>
                <a:cs typeface="Arial" charset="0"/>
              </a:rPr>
              <a:t>и </a:t>
            </a:r>
            <a:r>
              <a:rPr lang="en-US" b="1" dirty="0" err="1" smtClean="0">
                <a:solidFill>
                  <a:srgbClr val="FFFFFF"/>
                </a:solidFill>
                <a:latin typeface="Century Gothic" charset="0"/>
                <a:cs typeface="Arial" charset="0"/>
              </a:rPr>
              <a:t>для</a:t>
            </a:r>
            <a:r>
              <a:rPr lang="en-US" b="1" dirty="0" smtClean="0">
                <a:solidFill>
                  <a:srgbClr val="FFFFFF"/>
                </a:solidFill>
                <a:latin typeface="Century Gothic" charset="0"/>
                <a:cs typeface="Arial" charset="0"/>
              </a:rPr>
              <a:t> </a:t>
            </a:r>
            <a:r>
              <a:rPr lang="en-US" b="1" dirty="0" err="1" smtClean="0">
                <a:solidFill>
                  <a:srgbClr val="FFFFFF"/>
                </a:solidFill>
                <a:latin typeface="Century Gothic" charset="0"/>
                <a:cs typeface="Arial" charset="0"/>
              </a:rPr>
              <a:t>которого</a:t>
            </a:r>
            <a:r>
              <a:rPr lang="en-US" b="1" dirty="0" smtClean="0">
                <a:solidFill>
                  <a:srgbClr val="FFFFFF"/>
                </a:solidFill>
                <a:latin typeface="Century Gothic" charset="0"/>
                <a:cs typeface="Arial" charset="0"/>
              </a:rPr>
              <a:t> в </a:t>
            </a:r>
            <a:r>
              <a:rPr lang="en-US" b="1" dirty="0" err="1" smtClean="0">
                <a:solidFill>
                  <a:srgbClr val="FFFFFF"/>
                </a:solidFill>
                <a:latin typeface="Century Gothic" charset="0"/>
                <a:cs typeface="Arial" charset="0"/>
              </a:rPr>
              <a:t>своей</a:t>
            </a:r>
            <a:r>
              <a:rPr lang="en-US" b="1" dirty="0" smtClean="0">
                <a:solidFill>
                  <a:srgbClr val="FFFFFF"/>
                </a:solidFill>
                <a:latin typeface="Century Gothic" charset="0"/>
                <a:cs typeface="Arial" charset="0"/>
              </a:rPr>
              <a:t> </a:t>
            </a:r>
            <a:r>
              <a:rPr lang="en-US" b="1" dirty="0" err="1" smtClean="0">
                <a:solidFill>
                  <a:srgbClr val="FFFFFF"/>
                </a:solidFill>
                <a:latin typeface="Century Gothic" charset="0"/>
                <a:cs typeface="Arial" charset="0"/>
              </a:rPr>
              <a:t>родной</a:t>
            </a:r>
            <a:r>
              <a:rPr lang="en-US" b="1" dirty="0" smtClean="0">
                <a:solidFill>
                  <a:srgbClr val="FFFFFF"/>
                </a:solidFill>
                <a:latin typeface="Century Gothic" charset="0"/>
                <a:cs typeface="Arial" charset="0"/>
              </a:rPr>
              <a:t> </a:t>
            </a:r>
            <a:r>
              <a:rPr lang="en-US" b="1" dirty="0" err="1" smtClean="0">
                <a:solidFill>
                  <a:srgbClr val="FFFFFF"/>
                </a:solidFill>
                <a:latin typeface="Century Gothic" charset="0"/>
                <a:cs typeface="Arial" charset="0"/>
              </a:rPr>
              <a:t>стране</a:t>
            </a:r>
            <a:r>
              <a:rPr lang="en-US" b="1" dirty="0" smtClean="0">
                <a:solidFill>
                  <a:srgbClr val="FFFFFF"/>
                </a:solidFill>
                <a:latin typeface="Century Gothic" charset="0"/>
                <a:cs typeface="Arial" charset="0"/>
              </a:rPr>
              <a:t> </a:t>
            </a:r>
            <a:r>
              <a:rPr lang="en-US" b="1" dirty="0" err="1" smtClean="0">
                <a:solidFill>
                  <a:srgbClr val="FFFFFF"/>
                </a:solidFill>
                <a:latin typeface="Century Gothic" charset="0"/>
                <a:cs typeface="Arial" charset="0"/>
              </a:rPr>
              <a:t>нет</a:t>
            </a:r>
            <a:r>
              <a:rPr lang="en-US" b="1" dirty="0" smtClean="0">
                <a:solidFill>
                  <a:srgbClr val="FFFFFF"/>
                </a:solidFill>
                <a:latin typeface="Century Gothic" charset="0"/>
                <a:cs typeface="Arial" charset="0"/>
              </a:rPr>
              <a:t> </a:t>
            </a:r>
            <a:r>
              <a:rPr lang="ru-RU" b="1" dirty="0" smtClean="0">
                <a:solidFill>
                  <a:srgbClr val="FFFFFF"/>
                </a:solidFill>
                <a:latin typeface="Century Gothic" charset="0"/>
                <a:cs typeface="Arial" charset="0"/>
              </a:rPr>
              <a:t>территории</a:t>
            </a:r>
            <a:r>
              <a:rPr lang="en-US" b="1" dirty="0" smtClean="0">
                <a:solidFill>
                  <a:srgbClr val="FFFFFF"/>
                </a:solidFill>
                <a:latin typeface="Century Gothic" charset="0"/>
                <a:cs typeface="Arial" charset="0"/>
              </a:rPr>
              <a:t>, </a:t>
            </a:r>
            <a:r>
              <a:rPr lang="en-US" b="1" dirty="0" err="1" smtClean="0">
                <a:solidFill>
                  <a:srgbClr val="FFFFFF"/>
                </a:solidFill>
                <a:latin typeface="Century Gothic" charset="0"/>
                <a:cs typeface="Arial" charset="0"/>
              </a:rPr>
              <a:t>где</a:t>
            </a:r>
            <a:r>
              <a:rPr lang="en-US" b="1" dirty="0" smtClean="0">
                <a:solidFill>
                  <a:srgbClr val="FFFFFF"/>
                </a:solidFill>
                <a:latin typeface="Century Gothic" charset="0"/>
                <a:cs typeface="Arial" charset="0"/>
              </a:rPr>
              <a:t> </a:t>
            </a:r>
            <a:r>
              <a:rPr lang="en-US" b="1" dirty="0" err="1" smtClean="0">
                <a:solidFill>
                  <a:srgbClr val="FFFFFF"/>
                </a:solidFill>
                <a:latin typeface="Century Gothic" charset="0"/>
                <a:cs typeface="Arial" charset="0"/>
              </a:rPr>
              <a:t>бы</a:t>
            </a:r>
            <a:r>
              <a:rPr lang="en-US" b="1" dirty="0" smtClean="0">
                <a:solidFill>
                  <a:srgbClr val="FFFFFF"/>
                </a:solidFill>
                <a:latin typeface="Century Gothic" charset="0"/>
                <a:cs typeface="Arial" charset="0"/>
              </a:rPr>
              <a:t> </a:t>
            </a:r>
            <a:r>
              <a:rPr lang="en-US" b="1" dirty="0" err="1" smtClean="0">
                <a:solidFill>
                  <a:srgbClr val="FFFFFF"/>
                </a:solidFill>
                <a:latin typeface="Century Gothic" charset="0"/>
                <a:cs typeface="Arial" charset="0"/>
              </a:rPr>
              <a:t>оно</a:t>
            </a:r>
            <a:r>
              <a:rPr lang="en-US" b="1" dirty="0" smtClean="0">
                <a:solidFill>
                  <a:srgbClr val="FFFFFF"/>
                </a:solidFill>
                <a:latin typeface="Century Gothic" charset="0"/>
                <a:cs typeface="Arial" charset="0"/>
              </a:rPr>
              <a:t> </a:t>
            </a:r>
            <a:r>
              <a:rPr lang="en-US" b="1" dirty="0" err="1" smtClean="0">
                <a:solidFill>
                  <a:srgbClr val="FFFFFF"/>
                </a:solidFill>
                <a:latin typeface="Century Gothic" charset="0"/>
                <a:cs typeface="Arial" charset="0"/>
              </a:rPr>
              <a:t>не</a:t>
            </a:r>
            <a:r>
              <a:rPr lang="en-US" b="1" dirty="0" smtClean="0">
                <a:solidFill>
                  <a:srgbClr val="FFFFFF"/>
                </a:solidFill>
                <a:latin typeface="Century Gothic" charset="0"/>
                <a:cs typeface="Arial" charset="0"/>
              </a:rPr>
              <a:t> </a:t>
            </a:r>
            <a:r>
              <a:rPr lang="en-US" b="1" dirty="0" err="1" smtClean="0">
                <a:solidFill>
                  <a:srgbClr val="FFFFFF"/>
                </a:solidFill>
                <a:latin typeface="Century Gothic" charset="0"/>
                <a:cs typeface="Arial" charset="0"/>
              </a:rPr>
              <a:t>подверглось</a:t>
            </a:r>
            <a:r>
              <a:rPr lang="en-US" b="1" dirty="0" smtClean="0">
                <a:solidFill>
                  <a:srgbClr val="FFFFFF"/>
                </a:solidFill>
                <a:latin typeface="Century Gothic" charset="0"/>
                <a:cs typeface="Arial" charset="0"/>
              </a:rPr>
              <a:t> </a:t>
            </a:r>
            <a:r>
              <a:rPr lang="en-US" b="1" dirty="0" err="1" smtClean="0">
                <a:solidFill>
                  <a:srgbClr val="FFFFFF"/>
                </a:solidFill>
                <a:latin typeface="Century Gothic" charset="0"/>
                <a:cs typeface="Arial" charset="0"/>
              </a:rPr>
              <a:t>пр</a:t>
            </a:r>
            <a:r>
              <a:rPr lang="ru-RU" b="1" dirty="0" smtClean="0">
                <a:solidFill>
                  <a:srgbClr val="FFFFFF"/>
                </a:solidFill>
                <a:latin typeface="Century Gothic" charset="0"/>
                <a:cs typeface="Arial" charset="0"/>
              </a:rPr>
              <a:t>е</a:t>
            </a:r>
            <a:r>
              <a:rPr lang="en-US" b="1" dirty="0" err="1" smtClean="0">
                <a:solidFill>
                  <a:srgbClr val="FFFFFF"/>
                </a:solidFill>
                <a:latin typeface="Century Gothic" charset="0"/>
                <a:cs typeface="Arial" charset="0"/>
              </a:rPr>
              <a:t>следованию</a:t>
            </a:r>
            <a:r>
              <a:rPr lang="en-US" b="1" dirty="0" smtClean="0">
                <a:solidFill>
                  <a:srgbClr val="FFFFFF"/>
                </a:solidFill>
                <a:latin typeface="Century Gothic" charset="0"/>
                <a:cs typeface="Arial" charset="0"/>
              </a:rPr>
              <a:t> </a:t>
            </a:r>
            <a:r>
              <a:rPr lang="en-US" b="1" dirty="0" err="1" smtClean="0">
                <a:solidFill>
                  <a:srgbClr val="FFFFFF"/>
                </a:solidFill>
                <a:latin typeface="Century Gothic" charset="0"/>
                <a:cs typeface="Arial" charset="0"/>
              </a:rPr>
              <a:t>или</a:t>
            </a:r>
            <a:r>
              <a:rPr lang="en-US" b="1" dirty="0" smtClean="0">
                <a:solidFill>
                  <a:srgbClr val="FFFFFF"/>
                </a:solidFill>
                <a:latin typeface="Century Gothic" charset="0"/>
                <a:cs typeface="Arial" charset="0"/>
              </a:rPr>
              <a:t> </a:t>
            </a:r>
            <a:r>
              <a:rPr lang="ru-RU" b="1" dirty="0" smtClean="0">
                <a:solidFill>
                  <a:srgbClr val="FFFFFF"/>
                </a:solidFill>
                <a:latin typeface="Century Gothic" charset="0"/>
                <a:cs typeface="Arial" charset="0"/>
              </a:rPr>
              <a:t>от которого по разумным основаниям нельзя ожидать переселения внутри страны</a:t>
            </a:r>
            <a:r>
              <a:rPr lang="ru-RU" sz="2000" b="1" i="0" u="none" strike="noStrike" dirty="0" smtClean="0" smtId="4294967295">
                <a:effectLst/>
                <a:highlight>
                  <a:srgbClr val="000000">
                    <a:alpha val="0"/>
                  </a:srgbClr>
                </a:highlight>
                <a:latin typeface="Century Gothic"/>
              </a:rPr>
              <a:t>»</a:t>
            </a:r>
          </a:p>
          <a:p>
            <a:pPr algn="just">
              <a:buNone/>
            </a:pPr>
            <a:endParaRPr lang="en-GB" b="1" dirty="0">
              <a:effectLst/>
            </a:endParaRPr>
          </a:p>
          <a:p>
            <a:pPr algn="just" rtl="0">
              <a:buNone/>
            </a:pPr>
            <a:r>
              <a:rPr lang="ru-RU" sz="2000" b="0" i="0" u="none" strike="noStrike" dirty="0" smtId="4294967295">
                <a:effectLst/>
                <a:highlight>
                  <a:srgbClr val="000000">
                    <a:alpha val="0"/>
                  </a:srgbClr>
                </a:highlight>
                <a:latin typeface="Century Gothic"/>
              </a:rPr>
              <a:t>В Великобритании проверке подвергается не вопрос о том, будет ли человек подвергаться риску на всей территории своей страны. Вместо этого, если человек подвергается риску на определенной </a:t>
            </a:r>
            <a:r>
              <a:rPr lang="ru-RU" sz="2000" b="0" i="0" u="none" strike="noStrike" dirty="0" smtClean="0" smtId="4294967295">
                <a:effectLst/>
                <a:highlight>
                  <a:srgbClr val="000000">
                    <a:alpha val="0"/>
                  </a:srgbClr>
                </a:highlight>
                <a:latin typeface="Century Gothic"/>
              </a:rPr>
              <a:t>территории, </a:t>
            </a:r>
            <a:r>
              <a:rPr lang="ru-RU" sz="2000" b="0" i="0" u="none" strike="noStrike" dirty="0" smtId="4294967295">
                <a:effectLst/>
                <a:highlight>
                  <a:srgbClr val="000000">
                    <a:alpha val="0"/>
                  </a:srgbClr>
                </a:highlight>
                <a:latin typeface="Century Gothic"/>
              </a:rPr>
              <a:t>правительство Великобритании решает, </a:t>
            </a:r>
            <a:r>
              <a:rPr lang="ru-RU" sz="2000" b="1" i="0" u="none" strike="noStrike" dirty="0" smtId="4294967295">
                <a:effectLst/>
                <a:highlight>
                  <a:srgbClr val="000000">
                    <a:alpha val="0"/>
                  </a:srgbClr>
                </a:highlight>
                <a:latin typeface="Century Gothic"/>
              </a:rPr>
              <a:t>будет ли неоправданно суровым ожидать от человека, что тот переедет в другую часть своей страны.</a:t>
            </a:r>
          </a:p>
          <a:p>
            <a:pPr marL="0" indent="0" algn="just">
              <a:buNone/>
            </a:pPr>
            <a:endParaRPr lang="en-US" dirty="0">
              <a:effectLst/>
            </a:endParaRPr>
          </a:p>
          <a:p>
            <a:pPr algn="just" rtl="0">
              <a:buSzTx/>
              <a:buFont typeface="Wingdings" panose="05000000000000000000" pitchFamily="2" charset="2"/>
              <a:buChar char="ü"/>
            </a:pPr>
            <a:r>
              <a:rPr lang="ru-RU" sz="2000" b="0" i="0" u="none" strike="noStrike" dirty="0" smtId="4294967295">
                <a:effectLst/>
                <a:highlight>
                  <a:srgbClr val="000000">
                    <a:alpha val="0"/>
                  </a:srgbClr>
                </a:highlight>
                <a:latin typeface="Century Gothic"/>
              </a:rPr>
              <a:t>Ключевыми критериями являются</a:t>
            </a:r>
            <a:r>
              <a:rPr lang="ru-RU" sz="2000" b="1" i="0" u="none" strike="noStrike" dirty="0" smtId="4294967295">
                <a:effectLst/>
                <a:highlight>
                  <a:srgbClr val="000000">
                    <a:alpha val="0"/>
                  </a:srgbClr>
                </a:highlight>
                <a:latin typeface="Century Gothic"/>
              </a:rPr>
              <a:t> возраст, уровень образования, уязвимость (психическая или физическая), различные культурные особенности</a:t>
            </a:r>
            <a:r>
              <a:rPr lang="ru-RU" sz="2000" b="0" i="0" u="none" strike="noStrike" dirty="0" smtId="4294967295">
                <a:effectLst/>
                <a:highlight>
                  <a:srgbClr val="000000">
                    <a:alpha val="0"/>
                  </a:srgbClr>
                </a:highlight>
                <a:latin typeface="Century Gothic"/>
              </a:rPr>
              <a:t> и т.д.</a:t>
            </a:r>
          </a:p>
          <a:p>
            <a:pPr algn="just">
              <a:buSzTx/>
              <a:buFont typeface="Wingdings" panose="05000000000000000000" pitchFamily="2" charset="2"/>
              <a:buChar char="ü"/>
            </a:pPr>
            <a:endParaRPr lang="en" altLang="en" dirty="0">
              <a:effectLst/>
            </a:endParaRPr>
          </a:p>
          <a:p>
            <a:pPr algn="just" rtl="0">
              <a:buSzTx/>
              <a:buFont typeface="Wingdings" panose="05000000000000000000" pitchFamily="2" charset="2"/>
              <a:buChar char="ü"/>
            </a:pPr>
            <a:r>
              <a:rPr lang="ru-RU" sz="2000" b="0" i="0" u="none" strike="noStrike" dirty="0" smtId="4294967295">
                <a:effectLst/>
                <a:highlight>
                  <a:srgbClr val="000000">
                    <a:alpha val="0"/>
                  </a:srgbClr>
                </a:highlight>
                <a:latin typeface="Century Gothic"/>
              </a:rPr>
              <a:t>Для рассмотрения этого аспекта дела могут понадобиться </a:t>
            </a:r>
            <a:r>
              <a:rPr lang="ru-RU" sz="2000" b="1" i="0" u="none" strike="noStrike" dirty="0" smtId="4294967295">
                <a:effectLst/>
                <a:highlight>
                  <a:srgbClr val="000000">
                    <a:alpha val="0"/>
                  </a:srgbClr>
                </a:highlight>
                <a:latin typeface="Century Gothic"/>
              </a:rPr>
              <a:t>заключения</a:t>
            </a:r>
            <a:r>
              <a:rPr lang="ru-RU" sz="2000" b="0" i="0" u="none" strike="noStrike" dirty="0" smtId="4294967295">
                <a:effectLst/>
                <a:highlight>
                  <a:srgbClr val="000000">
                    <a:alpha val="0"/>
                  </a:srgbClr>
                </a:highlight>
                <a:latin typeface="Century Gothic"/>
              </a:rPr>
              <a:t> об уязвимости ребенка-заявителя и о ключевых направлениях его развития. Для взрослого заявителя </a:t>
            </a:r>
            <a:r>
              <a:rPr lang="ru-RU" sz="2000" b="0" i="0" u="none" strike="noStrike" dirty="0" smtClean="0" smtId="4294967295">
                <a:effectLst/>
                <a:highlight>
                  <a:srgbClr val="000000">
                    <a:alpha val="0"/>
                  </a:srgbClr>
                </a:highlight>
                <a:latin typeface="Century Gothic"/>
              </a:rPr>
              <a:t>существенную роль </a:t>
            </a:r>
            <a:r>
              <a:rPr lang="ru-RU" sz="2000" b="0" i="0" u="none" strike="noStrike" dirty="0" smtId="4294967295">
                <a:effectLst/>
                <a:highlight>
                  <a:srgbClr val="000000">
                    <a:alpha val="0"/>
                  </a:srgbClr>
                </a:highlight>
                <a:latin typeface="Century Gothic"/>
              </a:rPr>
              <a:t>также могут сыграть медицинские заключения о схожих состояниях</a:t>
            </a:r>
            <a:r>
              <a:rPr lang="ru-RU" sz="2000" b="0" i="0" u="none" strike="noStrike" dirty="0" smtClean="0" smtId="4294967295">
                <a:effectLst/>
                <a:highlight>
                  <a:srgbClr val="000000">
                    <a:alpha val="0"/>
                  </a:srgbClr>
                </a:highlight>
                <a:latin typeface="Century Gothic"/>
              </a:rPr>
              <a:t>.</a:t>
            </a:r>
          </a:p>
          <a:p>
            <a:pPr algn="just" rtl="0">
              <a:buSzTx/>
              <a:buNone/>
            </a:pPr>
            <a:endParaRPr lang="ru-RU" sz="2000" b="0" i="0" u="none" strike="noStrike" dirty="0" smtClean="0" smtId="4294967295">
              <a:effectLst/>
              <a:highlight>
                <a:srgbClr val="000000">
                  <a:alpha val="0"/>
                </a:srgbClr>
              </a:highlight>
              <a:latin typeface="Century Gothic"/>
            </a:endParaRPr>
          </a:p>
          <a:p>
            <a:pPr algn="just" rtl="0">
              <a:buSzTx/>
              <a:buFont typeface="Wingdings" panose="05000000000000000000" pitchFamily="2" charset="2"/>
              <a:buChar char="ü"/>
            </a:pPr>
            <a:r>
              <a:rPr lang="ru-RU" sz="2000" b="1" i="0" u="none" strike="noStrike" dirty="0" smtClean="0" smtId="4294967295">
                <a:effectLst/>
                <a:highlight>
                  <a:srgbClr val="000000">
                    <a:alpha val="0"/>
                  </a:srgbClr>
                </a:highlight>
                <a:latin typeface="Century Gothic"/>
              </a:rPr>
              <a:t>Показания </a:t>
            </a:r>
            <a:r>
              <a:rPr lang="ru-RU" sz="2000" b="1" i="0" u="none" strike="noStrike" dirty="0" smtId="4294967295">
                <a:effectLst/>
                <a:highlight>
                  <a:srgbClr val="000000">
                    <a:alpha val="0"/>
                  </a:srgbClr>
                </a:highlight>
                <a:latin typeface="Century Gothic"/>
              </a:rPr>
              <a:t>экспертов</a:t>
            </a:r>
            <a:r>
              <a:rPr lang="ru-RU" sz="2000" b="0" i="0" u="none" strike="noStrike" dirty="0" smtId="4294967295">
                <a:effectLst/>
                <a:highlight>
                  <a:srgbClr val="000000">
                    <a:alpha val="0"/>
                  </a:srgbClr>
                </a:highlight>
                <a:latin typeface="Century Gothic"/>
              </a:rPr>
              <a:t> также </a:t>
            </a:r>
            <a:r>
              <a:rPr lang="ru-RU" sz="2000" b="0" i="0" u="none" strike="noStrike" dirty="0" smtClean="0" smtId="4294967295">
                <a:effectLst/>
                <a:highlight>
                  <a:srgbClr val="000000">
                    <a:alpha val="0"/>
                  </a:srgbClr>
                </a:highlight>
                <a:latin typeface="Century Gothic"/>
              </a:rPr>
              <a:t>имеют особое значение при доказательстве.</a:t>
            </a:r>
            <a:endParaRPr lang="ru-RU" sz="2000" b="0" i="0" u="none" strike="noStrike" dirty="0" smtId="4294967295">
              <a:effectLst/>
              <a:highlight>
                <a:srgbClr val="000000">
                  <a:alpha val="0"/>
                </a:srgbClr>
              </a:highlight>
              <a:latin typeface="Century Gothic"/>
            </a:endParaRPr>
          </a:p>
          <a:p>
            <a:pPr marL="0" indent="0" algn="just">
              <a:buNone/>
            </a:pPr>
            <a:endParaRPr lang="en" altLang="en" dirty="0">
              <a:effectLst/>
            </a:endParaRPr>
          </a:p>
          <a:p>
            <a:pPr algn="just"/>
            <a:endParaRPr lang="en-GB" dirty="0">
              <a:effectLst/>
            </a:endParaRPr>
          </a:p>
        </p:txBody>
      </p:sp>
    </p:spTree>
    <p:extLst>
      <p:ext uri="{BB962C8B-B14F-4D97-AF65-F5344CB8AC3E}">
        <p14:creationId xmlns:p14="http://schemas.microsoft.com/office/powerpoint/2010/main" val="111177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 xmlns:a16="http://schemas.microsoft.com/office/drawing/2014/main" xmlns:p15="http://schemas.microsoft.com/office/powerpoint/2012/main" xmlns:p14="http://schemas.microsoft.com/office/powerpoint/2010/main" id="{2C40B5C6-D515-41E3-A1A4-B5F6BB50BBFD}"/>
              </a:ext>
            </a:extLst>
          </p:cNvPr>
          <p:cNvSpPr>
            <a:spLocks noGrp="1"/>
          </p:cNvSpPr>
          <p:nvPr>
            <p:ph type="title"/>
          </p:nvPr>
        </p:nvSpPr>
        <p:spPr>
          <a:xfrm>
            <a:off x="646111" y="452718"/>
            <a:ext cx="9404723" cy="925916"/>
          </a:xfrm>
          <a:effectLst/>
        </p:spPr>
        <p:txBody>
          <a:bodyPr/>
          <a:lstStyle/>
          <a:p>
            <a:pPr rtl="0"/>
            <a:r>
              <a:rPr lang="ru-RU" sz="4200" b="1" i="0" u="none" strike="noStrike" smtId="4294967295">
                <a:solidFill>
                  <a:srgbClr val="ACD433"/>
                </a:solidFill>
                <a:effectLst/>
                <a:highlight>
                  <a:srgbClr val="000000">
                    <a:alpha val="0"/>
                  </a:srgbClr>
                </a:highlight>
                <a:latin typeface="Century Gothic"/>
              </a:rPr>
              <a:t>Беженцы «на месте»</a:t>
            </a:r>
            <a:r>
              <a:rPr lang="ru-RU" sz="4200" b="0" i="0" u="none" strike="noStrike" smtId="4294967295">
                <a:effectLst/>
                <a:highlight>
                  <a:srgbClr val="000000">
                    <a:alpha val="0"/>
                  </a:srgbClr>
                </a:highlight>
                <a:latin typeface="Century Gothic"/>
              </a:rPr>
              <a:t/>
            </a:r>
            <a:br>
              <a:rPr lang="ru-RU" sz="4200" b="0" i="0" u="none" strike="noStrike" smtId="4294967295">
                <a:effectLst/>
                <a:highlight>
                  <a:srgbClr val="000000">
                    <a:alpha val="0"/>
                  </a:srgbClr>
                </a:highlight>
                <a:latin typeface="Century Gothic"/>
              </a:rPr>
            </a:br>
            <a:endParaRPr lang="ru-RU" sz="4200" b="0" i="0" u="none" strike="noStrike" smtId="4294967295">
              <a:effectLst/>
              <a:highlight>
                <a:srgbClr val="000000">
                  <a:alpha val="0"/>
                </a:srgbClr>
              </a:highlight>
              <a:latin typeface="Century Gothic"/>
            </a:endParaRPr>
          </a:p>
        </p:txBody>
      </p:sp>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C99AA611-BFA0-4190-AD05-79DC06DF447E}"/>
              </a:ext>
            </a:extLst>
          </p:cNvPr>
          <p:cNvSpPr>
            <a:spLocks noGrp="1"/>
          </p:cNvSpPr>
          <p:nvPr>
            <p:ph idx="1"/>
          </p:nvPr>
        </p:nvSpPr>
        <p:spPr>
          <a:xfrm>
            <a:off x="773724" y="1491175"/>
            <a:ext cx="10086534" cy="5366825"/>
          </a:xfrm>
          <a:effectLst/>
        </p:spPr>
        <p:txBody>
          <a:bodyPr>
            <a:normAutofit fontScale="72500" lnSpcReduction="20000"/>
          </a:bodyPr>
          <a:lstStyle/>
          <a:p>
            <a:pPr marL="0" indent="0" rtl="0">
              <a:buNone/>
            </a:pPr>
            <a:r>
              <a:rPr lang="ru-RU" sz="2600" b="1" i="0" u="none" strike="noStrike" dirty="0" smtId="4294967295">
                <a:effectLst/>
                <a:highlight>
                  <a:srgbClr val="000000">
                    <a:alpha val="0"/>
                  </a:srgbClr>
                </a:highlight>
                <a:latin typeface="Century Gothic"/>
              </a:rPr>
              <a:t>Беженцем «на месте» называется лицо, которое в момент отъезда из страны не обладало опасениями стать жертвой преследования, но у которого такие опасения появились впоследствии. </a:t>
            </a:r>
          </a:p>
          <a:p>
            <a:pPr marL="0" indent="0">
              <a:buNone/>
            </a:pPr>
            <a:endParaRPr lang="en-GB" sz="2600" dirty="0">
              <a:effectLst/>
            </a:endParaRPr>
          </a:p>
          <a:p>
            <a:pPr algn="just" rtl="0"/>
            <a:r>
              <a:rPr lang="ru-RU" sz="2600" b="0" i="0" u="none" strike="noStrike" dirty="0" smtId="4294967295">
                <a:effectLst/>
                <a:highlight>
                  <a:srgbClr val="000000">
                    <a:alpha val="0"/>
                  </a:srgbClr>
                </a:highlight>
                <a:latin typeface="Century Gothic"/>
              </a:rPr>
              <a:t>Многие сирийские и ливийские граждане приехали в Великобританию по студенческим визам. Однако за время обучения положение в их странах происхождения радикально изменилось, в результате чего они вынуждены просить о переводе из категории студентов в категорию беженцев. </a:t>
            </a:r>
          </a:p>
          <a:p>
            <a:pPr marL="0" indent="0" algn="just">
              <a:buNone/>
            </a:pPr>
            <a:endParaRPr lang="en-GB" sz="2600" dirty="0">
              <a:effectLst/>
            </a:endParaRPr>
          </a:p>
          <a:p>
            <a:pPr algn="just" rtl="0"/>
            <a:r>
              <a:rPr lang="ru-RU" sz="2600" b="0" i="0" u="none" strike="noStrike" dirty="0" smtId="4294967295">
                <a:effectLst/>
                <a:highlight>
                  <a:srgbClr val="000000">
                    <a:alpha val="0"/>
                  </a:srgbClr>
                </a:highlight>
                <a:latin typeface="Century Gothic"/>
              </a:rPr>
              <a:t>Другими примерами в практике Великобритании служат частые случаи, когда люди меняют свои взгляды во время пребывания в Великобритании. В связи с подавлением любого инакомыслия в стране происхождения заявитель мог впервые столкнуться или приобрел возможность ознакомиться с иными идеями, взглядами, религиями, точками зрения на собственное правительство и т. д. В результате взгляды заявителя могут измениться, что по возвращении в страну происхождения может вызвать риск преследования, если такие взгляды там не допускаются. </a:t>
            </a:r>
          </a:p>
          <a:p>
            <a:pPr marL="0" indent="0">
              <a:buNone/>
            </a:pPr>
            <a:r>
              <a:rPr lang="en-GB" sz="2600" dirty="0">
                <a:effectLst/>
              </a:rPr>
              <a:t> </a:t>
            </a:r>
          </a:p>
          <a:p>
            <a:endParaRPr lang="en-GB" dirty="0">
              <a:effectLst/>
            </a:endParaRPr>
          </a:p>
        </p:txBody>
      </p:sp>
    </p:spTree>
    <p:extLst>
      <p:ext uri="{BB962C8B-B14F-4D97-AF65-F5344CB8AC3E}">
        <p14:creationId xmlns:p14="http://schemas.microsoft.com/office/powerpoint/2010/main" val="413089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9" name="Content Placeholder 4" descr="A drawing of a cartoon character&#10;&#10;Description generated with high confidence"/>
          <p:cNvPicPr>
            <a:picLocks noChangeAspect="1"/>
          </p:cNvPicPr>
          <p:nvPr/>
        </p:nvPicPr>
        <p:blipFill>
          <a:blip r:embed="rId2">
            <a:extLst>
              <a:ext uri="{837473B0-CC2E-450A-ABE3-18F120FF3D39}">
                <a1611:picAttrSrcUrl xmlns="" xmlns:a1611="http://schemas.microsoft.com/office/drawing/2016/11/main" xmlns:p15="http://schemas.microsoft.com/office/powerpoint/2012/main" xmlns:p14="http://schemas.microsoft.com/office/powerpoint/2010/main" r:id="rId3"/>
              </a:ext>
            </a:extLst>
          </a:blip>
          <a:srcRect l="24087" r="15946" b="-2"/>
          <a:stretch>
            <a:fillRect/>
          </a:stretch>
        </p:blipFill>
        <p:spPr>
          <a:xfrm>
            <a:off x="-1" y="10"/>
            <a:ext cx="4634680" cy="6857990"/>
          </a:xfrm>
          <a:prstGeom prst="rect">
            <a:avLst/>
          </a:prstGeom>
          <a:effectLst/>
        </p:spPr>
      </p:pic>
      <p:sp>
        <p:nvSpPr>
          <p:cNvPr id="11" name="Content Placeholder 10"/>
          <p:cNvSpPr>
            <a:spLocks noGrp="1"/>
          </p:cNvSpPr>
          <p:nvPr>
            <p:ph idx="1"/>
          </p:nvPr>
        </p:nvSpPr>
        <p:spPr>
          <a:xfrm>
            <a:off x="4768948" y="1354425"/>
            <a:ext cx="7174523" cy="5303520"/>
          </a:xfrm>
          <a:effectLst/>
        </p:spPr>
        <p:txBody>
          <a:bodyPr>
            <a:normAutofit/>
          </a:bodyPr>
          <a:lstStyle/>
          <a:p>
            <a:pPr marL="0" indent="0" algn="just" rtl="0">
              <a:lnSpc>
                <a:spcPct val="90000"/>
              </a:lnSpc>
              <a:buNone/>
            </a:pPr>
            <a:r>
              <a:rPr lang="ru-RU" sz="2800" b="0" i="0" u="none" strike="noStrike" dirty="0" smtId="4294967295">
                <a:effectLst/>
                <a:highlight>
                  <a:srgbClr val="000000">
                    <a:alpha val="0"/>
                  </a:srgbClr>
                </a:highlight>
                <a:latin typeface="Century Gothic"/>
              </a:rPr>
              <a:t>Правительство Великобритании нередко стремится доказать, что </a:t>
            </a:r>
            <a:r>
              <a:rPr lang="ru-RU" sz="2800" b="1" i="0" u="none" strike="noStrike" dirty="0" smtId="4294967295">
                <a:effectLst/>
                <a:highlight>
                  <a:srgbClr val="000000">
                    <a:alpha val="0"/>
                  </a:srgbClr>
                </a:highlight>
                <a:latin typeface="Century Gothic"/>
              </a:rPr>
              <a:t>новые </a:t>
            </a:r>
            <a:r>
              <a:rPr lang="ru-RU" sz="2800" b="1" i="0" u="none" strike="noStrike" dirty="0" smtClean="0" smtId="4294967295">
                <a:effectLst/>
                <a:highlight>
                  <a:srgbClr val="000000">
                    <a:alpha val="0"/>
                  </a:srgbClr>
                </a:highlight>
                <a:latin typeface="Century Gothic"/>
              </a:rPr>
              <a:t>взгляды </a:t>
            </a:r>
            <a:r>
              <a:rPr lang="ru-RU" sz="2800" b="1" i="0" u="none" strike="noStrike" dirty="0" smtId="4294967295">
                <a:effectLst/>
                <a:highlight>
                  <a:srgbClr val="000000">
                    <a:alpha val="0"/>
                  </a:srgbClr>
                </a:highlight>
                <a:latin typeface="Century Gothic"/>
              </a:rPr>
              <a:t>не являются подлинными</a:t>
            </a:r>
            <a:r>
              <a:rPr lang="ru-RU" sz="2800" b="0" i="0" u="none" strike="noStrike" dirty="0" smtId="4294967295">
                <a:effectLst/>
                <a:highlight>
                  <a:srgbClr val="000000">
                    <a:alpha val="0"/>
                  </a:srgbClr>
                </a:highlight>
                <a:latin typeface="Century Gothic"/>
              </a:rPr>
              <a:t>. Оно может утверждать, что основания для предоставления статуса беженца </a:t>
            </a:r>
            <a:r>
              <a:rPr lang="ru-RU" sz="2800" b="0" i="0" u="none" strike="noStrike" dirty="0" smtClean="0" smtId="4294967295">
                <a:effectLst/>
                <a:highlight>
                  <a:srgbClr val="000000">
                    <a:alpha val="0"/>
                  </a:srgbClr>
                </a:highlight>
                <a:latin typeface="Century Gothic"/>
              </a:rPr>
              <a:t>«на месте» </a:t>
            </a:r>
            <a:r>
              <a:rPr lang="ru-RU" sz="2800" b="0" i="0" u="none" strike="noStrike" dirty="0" smtId="4294967295">
                <a:effectLst/>
                <a:highlight>
                  <a:srgbClr val="000000">
                    <a:alpha val="0"/>
                  </a:srgbClr>
                </a:highlight>
                <a:latin typeface="Century Gothic"/>
              </a:rPr>
              <a:t>были </a:t>
            </a:r>
            <a:r>
              <a:rPr lang="ru-RU" sz="2800" b="1" i="0" u="none" strike="noStrike" dirty="0" smtId="4294967295">
                <a:effectLst/>
                <a:highlight>
                  <a:srgbClr val="000000">
                    <a:alpha val="0"/>
                  </a:srgbClr>
                </a:highlight>
                <a:latin typeface="Century Gothic"/>
              </a:rPr>
              <a:t>сфабрикованы исключительно с целью получить право на предоставление убежища</a:t>
            </a:r>
            <a:r>
              <a:rPr lang="ru-RU" sz="2800" b="0" i="0" u="none" strike="noStrike" dirty="0" smtId="4294967295">
                <a:effectLst/>
                <a:highlight>
                  <a:srgbClr val="000000">
                    <a:alpha val="0"/>
                  </a:srgbClr>
                </a:highlight>
                <a:latin typeface="Century Gothic"/>
              </a:rPr>
              <a:t>. В таких делах часто приходится делать упор на то, что мнение потенциального преследователя важнее мнения правительства Великобритании. </a:t>
            </a:r>
          </a:p>
          <a:p>
            <a:pPr marL="0" indent="0" algn="just">
              <a:lnSpc>
                <a:spcPct val="90000"/>
              </a:lnSpc>
              <a:buNone/>
            </a:pPr>
            <a:endParaRPr lang="en-GB" sz="2800" dirty="0">
              <a:effectLst/>
            </a:endParaRPr>
          </a:p>
          <a:p>
            <a:pPr>
              <a:lnSpc>
                <a:spcPct val="90000"/>
              </a:lnSpc>
            </a:pPr>
            <a:endParaRPr lang="en-US" sz="1100" dirty="0">
              <a:effectLst/>
            </a:endParaRPr>
          </a:p>
        </p:txBody>
      </p:sp>
      <p:sp>
        <p:nvSpPr>
          <p:cNvPr id="6" name="TextBox 5">
            <a:extLst>
              <a:ext uri="{FF2B5EF4-FFF2-40B4-BE49-F238E27FC236}">
                <a16:creationId xmlns="" xmlns:a16="http://schemas.microsoft.com/office/drawing/2014/main" xmlns:p15="http://schemas.microsoft.com/office/powerpoint/2012/main" xmlns:p14="http://schemas.microsoft.com/office/powerpoint/2010/main" id="{4AB96213-7338-4E48-93A5-673CAF585756}"/>
              </a:ext>
            </a:extLst>
          </p:cNvPr>
          <p:cNvSpPr txBox="1"/>
          <p:nvPr/>
        </p:nvSpPr>
        <p:spPr>
          <a:xfrm>
            <a:off x="2171276" y="6657945"/>
            <a:ext cx="2463404" cy="198318"/>
          </a:xfrm>
          <a:prstGeom prst="rect">
            <a:avLst/>
          </a:prstGeom>
          <a:solidFill>
            <a:srgbClr val="000000"/>
          </a:solidFill>
          <a:effectLst/>
        </p:spPr>
        <p:txBody>
          <a:bodyPr wrap="none" rtlCol="0">
            <a:spAutoFit/>
          </a:bodyPr>
          <a:lstStyle/>
          <a:p>
            <a:pPr algn="r" rtl="0">
              <a:spcAft>
                <a:spcPts val="600"/>
              </a:spcAft>
            </a:pPr>
            <a:r>
              <a:rPr lang="ru-RU" sz="700" b="0" i="0" u="none" strike="noStrike" smtId="4294967295">
                <a:solidFill>
                  <a:srgbClr val="FFFFFF"/>
                </a:solidFill>
                <a:effectLst/>
                <a:highlight>
                  <a:srgbClr val="000000">
                    <a:alpha val="0"/>
                  </a:srgbClr>
                </a:highlight>
                <a:latin typeface="Century Gothic"/>
                <a:hlinkClick r:id="rId3" tooltip="http://en.wikipedia.org/wiki/File:MDC_logo_768464154.jpg"/>
              </a:rPr>
              <a:t>Фотография</a:t>
            </a:r>
            <a:r>
              <a:rPr lang="ru-RU" sz="700" b="0" i="0" u="none" strike="noStrike" smtId="4294967295">
                <a:solidFill>
                  <a:srgbClr val="FFFFFF"/>
                </a:solidFill>
                <a:effectLst/>
                <a:highlight>
                  <a:srgbClr val="000000">
                    <a:alpha val="0"/>
                  </a:srgbClr>
                </a:highlight>
                <a:latin typeface="Century Gothic"/>
              </a:rPr>
              <a:t> неизвестного автора, лицензия </a:t>
            </a:r>
            <a:r>
              <a:rPr lang="ru-RU" sz="700" b="0" i="0" u="none" strike="noStrike" smtId="4294967295">
                <a:solidFill>
                  <a:srgbClr val="FFFFFF"/>
                </a:solidFill>
                <a:effectLst/>
                <a:highlight>
                  <a:srgbClr val="000000">
                    <a:alpha val="0"/>
                  </a:srgbClr>
                </a:highlight>
                <a:latin typeface="Century Gothic"/>
                <a:hlinkClick r:id="rId4" tooltip="https://creativecommons.org/licenses/by-sa/3.0/"/>
              </a:rPr>
              <a:t>CC BY-SA</a:t>
            </a:r>
          </a:p>
        </p:txBody>
      </p:sp>
    </p:spTree>
    <p:extLst>
      <p:ext uri="{BB962C8B-B14F-4D97-AF65-F5344CB8AC3E}">
        <p14:creationId xmlns:p14="http://schemas.microsoft.com/office/powerpoint/2010/main" val="212821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9" name="Content Placeholder 4" descr="A drawing of a cartoon character&#10;&#10;Description generated with high confidence"/>
          <p:cNvPicPr>
            <a:picLocks noChangeAspect="1"/>
          </p:cNvPicPr>
          <p:nvPr/>
        </p:nvPicPr>
        <p:blipFill>
          <a:blip r:embed="rId2">
            <a:extLst>
              <a:ext uri="{837473B0-CC2E-450A-ABE3-18F120FF3D39}">
                <a1611:picAttrSrcUrl xmlns="" xmlns:a1611="http://schemas.microsoft.com/office/drawing/2016/11/main" xmlns:p15="http://schemas.microsoft.com/office/powerpoint/2012/main" xmlns:p14="http://schemas.microsoft.com/office/powerpoint/2010/main" r:id="rId3"/>
              </a:ext>
            </a:extLst>
          </a:blip>
          <a:srcRect l="24087" r="15946" b="-2"/>
          <a:stretch>
            <a:fillRect/>
          </a:stretch>
        </p:blipFill>
        <p:spPr>
          <a:xfrm>
            <a:off x="-1" y="10"/>
            <a:ext cx="4634680" cy="6857990"/>
          </a:xfrm>
          <a:prstGeom prst="rect">
            <a:avLst/>
          </a:prstGeom>
          <a:effectLst/>
        </p:spPr>
      </p:pic>
      <p:sp>
        <p:nvSpPr>
          <p:cNvPr id="11" name="Content Placeholder 10"/>
          <p:cNvSpPr>
            <a:spLocks noGrp="1"/>
          </p:cNvSpPr>
          <p:nvPr>
            <p:ph idx="1"/>
          </p:nvPr>
        </p:nvSpPr>
        <p:spPr>
          <a:xfrm>
            <a:off x="4799771" y="1202076"/>
            <a:ext cx="7174523" cy="5445304"/>
          </a:xfrm>
          <a:effectLst/>
        </p:spPr>
        <p:txBody>
          <a:bodyPr>
            <a:normAutofit fontScale="95000"/>
          </a:bodyPr>
          <a:lstStyle/>
          <a:p>
            <a:pPr marL="0" indent="0" algn="just">
              <a:lnSpc>
                <a:spcPct val="90000"/>
              </a:lnSpc>
              <a:buNone/>
            </a:pPr>
            <a:endParaRPr lang="en-GB" sz="1600" dirty="0">
              <a:effectLst/>
            </a:endParaRPr>
          </a:p>
          <a:p>
            <a:pPr marL="0" indent="0" algn="just">
              <a:lnSpc>
                <a:spcPct val="90000"/>
              </a:lnSpc>
              <a:buNone/>
            </a:pPr>
            <a:r>
              <a:rPr lang="ru-RU" sz="1900" b="0" i="0" u="none" strike="noStrike" dirty="0" smtId="4294967295">
                <a:effectLst/>
                <a:highlight>
                  <a:srgbClr val="000000">
                    <a:alpha val="0"/>
                  </a:srgbClr>
                </a:highlight>
                <a:latin typeface="Century Gothic"/>
              </a:rPr>
              <a:t>Предположим, что заявитель из политически репрессивной страны участвует в </a:t>
            </a:r>
            <a:r>
              <a:rPr lang="ru-RU" sz="1900" b="0" i="0" u="none" strike="noStrike" dirty="0" smtClean="0" smtId="4294967295">
                <a:effectLst/>
                <a:highlight>
                  <a:srgbClr val="000000">
                    <a:alpha val="0"/>
                  </a:srgbClr>
                </a:highlight>
                <a:latin typeface="Century Gothic"/>
              </a:rPr>
              <a:t>антиправительственных митингах </a:t>
            </a:r>
            <a:r>
              <a:rPr lang="ru-RU" sz="1900" b="0" i="0" u="none" strike="noStrike" dirty="0" smtId="4294967295">
                <a:effectLst/>
                <a:highlight>
                  <a:srgbClr val="000000">
                    <a:alpha val="0"/>
                  </a:srgbClr>
                </a:highlight>
                <a:latin typeface="Century Gothic"/>
              </a:rPr>
              <a:t>или </a:t>
            </a:r>
            <a:r>
              <a:rPr lang="ru-RU" sz="1900" b="0" i="0" u="none" strike="noStrike" dirty="0" smtClean="0" smtId="4294967295">
                <a:effectLst/>
                <a:highlight>
                  <a:srgbClr val="000000">
                    <a:alpha val="0"/>
                  </a:srgbClr>
                </a:highlight>
                <a:latin typeface="Century Gothic"/>
              </a:rPr>
              <a:t>демонстрациях у </a:t>
            </a:r>
            <a:r>
              <a:rPr lang="ru-RU" sz="1900" b="0" i="0" u="none" strike="noStrike" dirty="0" smtId="4294967295">
                <a:effectLst/>
                <a:highlight>
                  <a:srgbClr val="000000">
                    <a:alpha val="0"/>
                  </a:srgbClr>
                </a:highlight>
                <a:latin typeface="Century Gothic"/>
              </a:rPr>
              <a:t>посольства </a:t>
            </a:r>
            <a:r>
              <a:rPr lang="ru-RU" sz="1900" b="0" i="0" u="none" strike="noStrike" dirty="0" smtClean="0" smtId="4294967295">
                <a:effectLst/>
                <a:highlight>
                  <a:srgbClr val="000000">
                    <a:alpha val="0"/>
                  </a:srgbClr>
                </a:highlight>
                <a:latin typeface="Century Gothic"/>
              </a:rPr>
              <a:t>своей </a:t>
            </a:r>
            <a:r>
              <a:rPr lang="ru-RU" sz="1900" b="0" i="0" u="none" strike="noStrike" dirty="0" smtId="4294967295">
                <a:effectLst/>
                <a:highlight>
                  <a:srgbClr val="000000">
                    <a:alpha val="0"/>
                  </a:srgbClr>
                </a:highlight>
                <a:latin typeface="Century Gothic"/>
              </a:rPr>
              <a:t>страны в Великобритании.  В таких обстоятельствах можно обоснованно ожидать, что </a:t>
            </a:r>
            <a:r>
              <a:rPr lang="ru-RU" sz="1900" b="0" i="0" u="none" strike="noStrike" dirty="0" smtClean="0" smtId="4294967295">
                <a:effectLst/>
                <a:highlight>
                  <a:srgbClr val="000000">
                    <a:alpha val="0"/>
                  </a:srgbClr>
                </a:highlight>
                <a:latin typeface="Century Gothic"/>
              </a:rPr>
              <a:t>его действия станут </a:t>
            </a:r>
            <a:r>
              <a:rPr lang="ru-RU" sz="1900" b="0" i="0" u="none" strike="noStrike" dirty="0" smtId="4294967295">
                <a:effectLst/>
                <a:highlight>
                  <a:srgbClr val="000000">
                    <a:alpha val="0"/>
                  </a:srgbClr>
                </a:highlight>
                <a:latin typeface="Century Gothic"/>
              </a:rPr>
              <a:t>известны </a:t>
            </a:r>
            <a:r>
              <a:rPr lang="ru-RU" sz="1900" b="0" i="0" u="none" strike="noStrike" dirty="0" smtClean="0" smtId="4294967295">
                <a:effectLst/>
                <a:highlight>
                  <a:srgbClr val="000000">
                    <a:alpha val="0"/>
                  </a:srgbClr>
                </a:highlight>
                <a:latin typeface="Century Gothic"/>
              </a:rPr>
              <a:t>правительству. </a:t>
            </a:r>
            <a:r>
              <a:rPr lang="ru-RU" sz="1900" b="0" i="0" u="none" strike="noStrike" dirty="0" smtId="4294967295">
                <a:effectLst/>
                <a:highlight>
                  <a:srgbClr val="000000">
                    <a:alpha val="0"/>
                  </a:srgbClr>
                </a:highlight>
                <a:latin typeface="Century Gothic"/>
              </a:rPr>
              <a:t>Независимо от </a:t>
            </a:r>
            <a:r>
              <a:rPr lang="ru-RU" sz="1900" b="0" i="0" u="none" strike="noStrike" dirty="0" smtClean="0" smtId="4294967295">
                <a:effectLst/>
                <a:highlight>
                  <a:srgbClr val="000000">
                    <a:alpha val="0"/>
                  </a:srgbClr>
                </a:highlight>
                <a:latin typeface="Century Gothic"/>
              </a:rPr>
              <a:t>того, действительно ли заявитель придерживается такой политической точки </a:t>
            </a:r>
            <a:r>
              <a:rPr lang="ru-RU" sz="1900" b="0" i="0" u="none" strike="noStrike" dirty="0" smtId="4294967295">
                <a:effectLst/>
                <a:highlight>
                  <a:srgbClr val="000000">
                    <a:alpha val="0"/>
                  </a:srgbClr>
                </a:highlight>
                <a:latin typeface="Century Gothic"/>
              </a:rPr>
              <a:t>зрения, </a:t>
            </a:r>
            <a:r>
              <a:rPr lang="ru-RU" sz="1900" dirty="0" smtClean="0" smtId="4294967295">
                <a:highlight>
                  <a:srgbClr val="000000">
                    <a:alpha val="0"/>
                  </a:srgbClr>
                </a:highlight>
              </a:rPr>
              <a:t>данный факт не будет проверяться властями его страны</a:t>
            </a:r>
            <a:r>
              <a:rPr lang="ru-RU" sz="1900" b="0" i="0" u="none" strike="noStrike" dirty="0" smtClean="0" smtId="4294967295">
                <a:effectLst/>
                <a:highlight>
                  <a:srgbClr val="000000">
                    <a:alpha val="0"/>
                  </a:srgbClr>
                </a:highlight>
                <a:latin typeface="Century Gothic"/>
              </a:rPr>
              <a:t>. </a:t>
            </a:r>
            <a:r>
              <a:rPr lang="ru-RU" sz="1900" b="0" i="0" u="none" strike="noStrike" dirty="0" smtId="4294967295">
                <a:effectLst/>
                <a:highlight>
                  <a:srgbClr val="000000">
                    <a:alpha val="0"/>
                  </a:srgbClr>
                </a:highlight>
                <a:latin typeface="Century Gothic"/>
              </a:rPr>
              <a:t>Скорее </a:t>
            </a:r>
            <a:r>
              <a:rPr lang="ru-RU" sz="1900" b="0" i="0" u="none" strike="noStrike" dirty="0" smtClean="0" smtId="4294967295">
                <a:effectLst/>
                <a:highlight>
                  <a:srgbClr val="000000">
                    <a:alpha val="0"/>
                  </a:srgbClr>
                </a:highlight>
                <a:latin typeface="Century Gothic"/>
              </a:rPr>
              <a:t>будет сделан </a:t>
            </a:r>
            <a:r>
              <a:rPr lang="ru-RU" sz="1900" b="0" i="0" u="none" strike="noStrike" dirty="0" smtId="4294967295">
                <a:effectLst/>
                <a:highlight>
                  <a:srgbClr val="000000">
                    <a:alpha val="0"/>
                  </a:srgbClr>
                </a:highlight>
                <a:latin typeface="Century Gothic"/>
              </a:rPr>
              <a:t>вывод о наличии у заявителя </a:t>
            </a:r>
            <a:r>
              <a:rPr lang="ru-RU" sz="1900" b="0" i="0" u="none" strike="noStrike" dirty="0" smtClean="0" smtId="4294967295">
                <a:effectLst/>
                <a:highlight>
                  <a:srgbClr val="000000">
                    <a:alpha val="0"/>
                  </a:srgbClr>
                </a:highlight>
                <a:latin typeface="Century Gothic"/>
              </a:rPr>
              <a:t>антиправительственных взглядов, </a:t>
            </a:r>
            <a:r>
              <a:rPr lang="ru-RU" sz="1900" b="0" i="0" u="none" strike="noStrike" dirty="0" smtId="4294967295">
                <a:effectLst/>
                <a:highlight>
                  <a:srgbClr val="000000">
                    <a:alpha val="0"/>
                  </a:srgbClr>
                </a:highlight>
                <a:latin typeface="Century Gothic"/>
              </a:rPr>
              <a:t>и </a:t>
            </a:r>
            <a:r>
              <a:rPr lang="ru-RU" sz="1900" b="0" i="0" u="none" strike="noStrike" dirty="0" smtClean="0" smtId="4294967295">
                <a:effectLst/>
                <a:highlight>
                  <a:srgbClr val="000000">
                    <a:alpha val="0"/>
                  </a:srgbClr>
                </a:highlight>
                <a:latin typeface="Century Gothic"/>
              </a:rPr>
              <a:t>если </a:t>
            </a:r>
            <a:r>
              <a:rPr lang="ru-RU" sz="1900" b="0" i="0" u="none" strike="noStrike" dirty="0" smtId="4294967295">
                <a:effectLst/>
                <a:highlight>
                  <a:srgbClr val="000000">
                    <a:alpha val="0"/>
                  </a:srgbClr>
                </a:highlight>
                <a:latin typeface="Century Gothic"/>
              </a:rPr>
              <a:t>это может привести к </a:t>
            </a:r>
            <a:r>
              <a:rPr lang="ru-RU" sz="1900" b="0" i="0" u="none" strike="noStrike" dirty="0" smtClean="0" smtId="4294967295">
                <a:effectLst/>
                <a:highlight>
                  <a:srgbClr val="000000">
                    <a:alpha val="0"/>
                  </a:srgbClr>
                </a:highlight>
                <a:latin typeface="Century Gothic"/>
              </a:rPr>
              <a:t>преследовани</a:t>
            </a:r>
            <a:r>
              <a:rPr lang="ru-RU" sz="1900" dirty="0" smtClean="0" smtId="4294967295">
                <a:highlight>
                  <a:srgbClr val="000000">
                    <a:alpha val="0"/>
                  </a:srgbClr>
                </a:highlight>
                <a:latin typeface="Century Gothic"/>
              </a:rPr>
              <a:t>ю</a:t>
            </a:r>
            <a:r>
              <a:rPr lang="ru-RU" sz="1900" b="0" i="0" u="none" strike="noStrike" dirty="0" smtClean="0" smtId="4294967295">
                <a:effectLst/>
                <a:highlight>
                  <a:srgbClr val="000000">
                    <a:alpha val="0"/>
                  </a:srgbClr>
                </a:highlight>
                <a:latin typeface="Century Gothic"/>
              </a:rPr>
              <a:t> </a:t>
            </a:r>
            <a:r>
              <a:rPr lang="ru-RU" sz="1900" b="0" i="0" u="none" strike="noStrike" dirty="0" smtId="4294967295">
                <a:effectLst/>
                <a:highlight>
                  <a:srgbClr val="000000">
                    <a:alpha val="0"/>
                  </a:srgbClr>
                </a:highlight>
                <a:latin typeface="Century Gothic"/>
              </a:rPr>
              <a:t>заявителя, </a:t>
            </a:r>
            <a:r>
              <a:rPr lang="ru-RU" sz="1900" b="0" i="0" u="none" strike="noStrike" dirty="0" smtClean="0" smtId="4294967295">
                <a:effectLst/>
                <a:highlight>
                  <a:srgbClr val="000000">
                    <a:alpha val="0"/>
                  </a:srgbClr>
                </a:highlight>
                <a:latin typeface="Century Gothic"/>
              </a:rPr>
              <a:t>он </a:t>
            </a:r>
            <a:r>
              <a:rPr lang="ru-RU" sz="1900" b="0" i="0" u="none" strike="noStrike" dirty="0" smtId="4294967295">
                <a:effectLst/>
                <a:highlight>
                  <a:srgbClr val="000000">
                    <a:alpha val="0"/>
                  </a:srgbClr>
                </a:highlight>
                <a:latin typeface="Century Gothic"/>
              </a:rPr>
              <a:t>может быть признан беженцем. </a:t>
            </a:r>
          </a:p>
          <a:p>
            <a:pPr marL="0" indent="0" algn="just">
              <a:lnSpc>
                <a:spcPct val="90000"/>
              </a:lnSpc>
              <a:buNone/>
            </a:pPr>
            <a:endParaRPr lang="en-GB" sz="1900" dirty="0">
              <a:effectLst/>
            </a:endParaRPr>
          </a:p>
          <a:p>
            <a:pPr algn="just" rtl="0">
              <a:lnSpc>
                <a:spcPct val="90000"/>
              </a:lnSpc>
            </a:pPr>
            <a:r>
              <a:rPr lang="ru-RU" sz="1900" b="0" i="0" u="none" strike="noStrike" dirty="0" err="1" smtId="4294967295">
                <a:effectLst/>
                <a:highlight>
                  <a:srgbClr val="000000">
                    <a:alpha val="0"/>
                  </a:srgbClr>
                </a:highlight>
                <a:latin typeface="Century Gothic"/>
              </a:rPr>
              <a:t>Danian</a:t>
            </a:r>
            <a:r>
              <a:rPr lang="ru-RU" sz="1900" b="0" i="0" u="none" strike="noStrike" dirty="0" smtId="4294967295">
                <a:effectLst/>
                <a:highlight>
                  <a:srgbClr val="000000">
                    <a:alpha val="0"/>
                  </a:srgbClr>
                </a:highlight>
                <a:latin typeface="Century Gothic"/>
              </a:rPr>
              <a:t> </a:t>
            </a:r>
            <a:r>
              <a:rPr lang="ru-RU" sz="1900" b="0" i="0" u="none" strike="noStrike" dirty="0" err="1" smtId="4294967295">
                <a:effectLst/>
                <a:highlight>
                  <a:srgbClr val="000000">
                    <a:alpha val="0"/>
                  </a:srgbClr>
                </a:highlight>
                <a:latin typeface="Century Gothic"/>
              </a:rPr>
              <a:t>v</a:t>
            </a:r>
            <a:r>
              <a:rPr lang="ru-RU" sz="1900" b="0" i="0" u="none" strike="noStrike" dirty="0" smtId="4294967295">
                <a:effectLst/>
                <a:highlight>
                  <a:srgbClr val="000000">
                    <a:alpha val="0"/>
                  </a:srgbClr>
                </a:highlight>
                <a:latin typeface="Century Gothic"/>
              </a:rPr>
              <a:t> SSHD [2000] </a:t>
            </a:r>
            <a:r>
              <a:rPr lang="ru-RU" sz="1900" b="0" i="0" u="none" strike="noStrike" dirty="0" err="1" smtId="4294967295">
                <a:effectLst/>
                <a:highlight>
                  <a:srgbClr val="000000">
                    <a:alpha val="0"/>
                  </a:srgbClr>
                </a:highlight>
                <a:latin typeface="Century Gothic"/>
              </a:rPr>
              <a:t>Imm</a:t>
            </a:r>
            <a:r>
              <a:rPr lang="ru-RU" sz="1900" b="0" i="0" u="none" strike="noStrike" dirty="0" smtId="4294967295">
                <a:effectLst/>
                <a:highlight>
                  <a:srgbClr val="000000">
                    <a:alpha val="0"/>
                  </a:srgbClr>
                </a:highlight>
                <a:latin typeface="Century Gothic"/>
              </a:rPr>
              <a:t> AR 96- </a:t>
            </a:r>
            <a:r>
              <a:rPr lang="ru-RU" sz="1900" b="1" i="0" u="none" strike="noStrike" dirty="0" smtId="4294967295">
                <a:effectLst/>
                <a:highlight>
                  <a:srgbClr val="000000">
                    <a:alpha val="0"/>
                  </a:srgbClr>
                </a:highlight>
                <a:latin typeface="Century Gothic"/>
              </a:rPr>
              <a:t> </a:t>
            </a:r>
            <a:r>
              <a:rPr lang="ru-RU" sz="1900" b="1" i="0" u="none" strike="noStrike" dirty="0" smtClean="0" smtId="4294967295">
                <a:effectLst/>
                <a:highlight>
                  <a:srgbClr val="000000">
                    <a:alpha val="0"/>
                  </a:srgbClr>
                </a:highlight>
                <a:latin typeface="Century Gothic"/>
              </a:rPr>
              <a:t>Мотив </a:t>
            </a:r>
            <a:r>
              <a:rPr lang="ru-RU" sz="1900" b="1" i="0" u="none" strike="noStrike" dirty="0" smtId="4294967295">
                <a:effectLst/>
                <a:highlight>
                  <a:srgbClr val="000000">
                    <a:alpha val="0"/>
                  </a:srgbClr>
                </a:highlight>
                <a:latin typeface="Century Gothic"/>
              </a:rPr>
              <a:t>действий не имеет отношения к делу, существенным является лишь вопрос о том, имеются ли вполне обоснованные опасения стать жертвой преследования по </a:t>
            </a:r>
            <a:r>
              <a:rPr lang="ru-RU" sz="1900" b="1" i="0" u="none" strike="noStrike" dirty="0" smtClean="0" smtId="4294967295">
                <a:effectLst/>
                <a:highlight>
                  <a:srgbClr val="000000">
                    <a:alpha val="0"/>
                  </a:srgbClr>
                </a:highlight>
                <a:latin typeface="Century Gothic"/>
              </a:rPr>
              <a:t>причине</a:t>
            </a:r>
            <a:r>
              <a:rPr lang="ru-RU" sz="1900" b="1" i="0" u="none" strike="noStrike" dirty="0" smtId="4294967295">
                <a:effectLst/>
                <a:highlight>
                  <a:srgbClr val="000000">
                    <a:alpha val="0"/>
                  </a:srgbClr>
                </a:highlight>
                <a:latin typeface="Century Gothic"/>
              </a:rPr>
              <a:t>, указанной в Конвенции</a:t>
            </a:r>
            <a:r>
              <a:rPr lang="ru-RU" sz="1900" b="1" i="0" u="none" strike="noStrike" dirty="0" smtClean="0" smtId="4294967295">
                <a:effectLst/>
                <a:highlight>
                  <a:srgbClr val="000000">
                    <a:alpha val="0"/>
                  </a:srgbClr>
                </a:highlight>
                <a:latin typeface="Century Gothic"/>
              </a:rPr>
              <a:t>.</a:t>
            </a:r>
            <a:endParaRPr lang="ru-RU" sz="1900" b="1" i="0" u="none" strike="noStrike" dirty="0" smtId="4294967295">
              <a:effectLst/>
              <a:highlight>
                <a:srgbClr val="000000">
                  <a:alpha val="0"/>
                </a:srgbClr>
              </a:highlight>
              <a:latin typeface="Century Gothic"/>
            </a:endParaRPr>
          </a:p>
        </p:txBody>
      </p:sp>
      <p:sp>
        <p:nvSpPr>
          <p:cNvPr id="6" name="TextBox 5">
            <a:extLst>
              <a:ext uri="{FF2B5EF4-FFF2-40B4-BE49-F238E27FC236}">
                <a16:creationId xmlns="" xmlns:a16="http://schemas.microsoft.com/office/drawing/2014/main" xmlns:p15="http://schemas.microsoft.com/office/powerpoint/2012/main" xmlns:p14="http://schemas.microsoft.com/office/powerpoint/2010/main" id="{4AB96213-7338-4E48-93A5-673CAF585756}"/>
              </a:ext>
            </a:extLst>
          </p:cNvPr>
          <p:cNvSpPr txBox="1"/>
          <p:nvPr/>
        </p:nvSpPr>
        <p:spPr>
          <a:xfrm>
            <a:off x="2171276" y="6657945"/>
            <a:ext cx="2463404" cy="198318"/>
          </a:xfrm>
          <a:prstGeom prst="rect">
            <a:avLst/>
          </a:prstGeom>
          <a:solidFill>
            <a:srgbClr val="000000"/>
          </a:solidFill>
          <a:effectLst/>
        </p:spPr>
        <p:txBody>
          <a:bodyPr wrap="none" rtlCol="0">
            <a:spAutoFit/>
          </a:bodyPr>
          <a:lstStyle/>
          <a:p>
            <a:pPr algn="r" rtl="0">
              <a:spcAft>
                <a:spcPts val="600"/>
              </a:spcAft>
            </a:pPr>
            <a:r>
              <a:rPr lang="ru-RU" sz="700" b="0" i="0" u="none" strike="noStrike" smtId="4294967295">
                <a:solidFill>
                  <a:srgbClr val="FFFFFF"/>
                </a:solidFill>
                <a:effectLst/>
                <a:highlight>
                  <a:srgbClr val="000000">
                    <a:alpha val="0"/>
                  </a:srgbClr>
                </a:highlight>
                <a:latin typeface="Century Gothic"/>
                <a:hlinkClick r:id="rId3" tooltip="http://en.wikipedia.org/wiki/File:MDC_logo_768464154.jpg"/>
              </a:rPr>
              <a:t>Фотография</a:t>
            </a:r>
            <a:r>
              <a:rPr lang="ru-RU" sz="700" b="0" i="0" u="none" strike="noStrike" smtId="4294967295">
                <a:solidFill>
                  <a:srgbClr val="FFFFFF"/>
                </a:solidFill>
                <a:effectLst/>
                <a:highlight>
                  <a:srgbClr val="000000">
                    <a:alpha val="0"/>
                  </a:srgbClr>
                </a:highlight>
                <a:latin typeface="Century Gothic"/>
              </a:rPr>
              <a:t> неизвестного автора, лицензия </a:t>
            </a:r>
            <a:r>
              <a:rPr lang="ru-RU" sz="700" b="0" i="0" u="none" strike="noStrike" smtId="4294967295">
                <a:solidFill>
                  <a:srgbClr val="FFFFFF"/>
                </a:solidFill>
                <a:effectLst/>
                <a:highlight>
                  <a:srgbClr val="000000">
                    <a:alpha val="0"/>
                  </a:srgbClr>
                </a:highlight>
                <a:latin typeface="Century Gothic"/>
                <a:hlinkClick r:id="rId4" tooltip="https://creativecommons.org/licenses/by-sa/3.0/"/>
              </a:rPr>
              <a:t>CC BY-SA</a:t>
            </a:r>
          </a:p>
        </p:txBody>
      </p:sp>
    </p:spTree>
    <p:extLst>
      <p:ext uri="{BB962C8B-B14F-4D97-AF65-F5344CB8AC3E}">
        <p14:creationId xmlns:p14="http://schemas.microsoft.com/office/powerpoint/2010/main" val="217156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a:extLst>
              <a:ext uri="{FF2B5EF4-FFF2-40B4-BE49-F238E27FC236}">
                <a16:creationId xmlns="" xmlns:a16="http://schemas.microsoft.com/office/drawing/2014/main" xmlns:p15="http://schemas.microsoft.com/office/powerpoint/2012/main" xmlns:p14="http://schemas.microsoft.com/office/powerpoint/2010/main" id="{BA5F3D50-2B1D-4B82-ABC3-1CFAC1834767}"/>
              </a:ext>
            </a:extLst>
          </p:cNvPr>
          <p:cNvSpPr>
            <a:spLocks noGrp="1"/>
          </p:cNvSpPr>
          <p:nvPr>
            <p:ph type="title"/>
          </p:nvPr>
        </p:nvSpPr>
        <p:spPr>
          <a:effectLst/>
        </p:spPr>
        <p:txBody>
          <a:bodyPr/>
          <a:lstStyle/>
          <a:p>
            <a:pPr rtl="0"/>
            <a:r>
              <a:rPr lang="ru-RU" sz="4200" b="1" i="0" u="none" strike="noStrike" smtId="4294967295">
                <a:solidFill>
                  <a:srgbClr val="92D050"/>
                </a:solidFill>
                <a:effectLst/>
                <a:highlight>
                  <a:srgbClr val="000000">
                    <a:alpha val="0"/>
                  </a:srgbClr>
                </a:highlight>
                <a:latin typeface="Century Gothic"/>
              </a:rPr>
              <a:t>Стандарт доказывания</a:t>
            </a:r>
          </a:p>
        </p:txBody>
      </p:sp>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7F5F6CD4-F404-4A2F-AD07-8591E6A73887}"/>
              </a:ext>
            </a:extLst>
          </p:cNvPr>
          <p:cNvSpPr>
            <a:spLocks noGrp="1"/>
          </p:cNvSpPr>
          <p:nvPr>
            <p:ph idx="1"/>
          </p:nvPr>
        </p:nvSpPr>
        <p:spPr>
          <a:xfrm>
            <a:off x="1035073" y="1853248"/>
            <a:ext cx="9344832" cy="4220006"/>
          </a:xfrm>
          <a:effectLst/>
        </p:spPr>
        <p:txBody>
          <a:bodyPr>
            <a:normAutofit fontScale="87500"/>
          </a:bodyPr>
          <a:lstStyle/>
          <a:p>
            <a:pPr marL="0" indent="0" algn="just" rtl="0">
              <a:buNone/>
            </a:pPr>
            <a:r>
              <a:rPr lang="ru-RU" sz="2200" b="0" i="0" u="none" strike="noStrike" dirty="0" smtId="4294967295">
                <a:effectLst/>
                <a:highlight>
                  <a:srgbClr val="000000">
                    <a:alpha val="0"/>
                  </a:srgbClr>
                </a:highlight>
                <a:latin typeface="Century Gothic"/>
              </a:rPr>
              <a:t>В Великобритании таким стандартом является </a:t>
            </a:r>
            <a:r>
              <a:rPr lang="ru-RU" sz="2200" b="1" i="0" u="none" strike="noStrike" dirty="0" smtClean="0" smtId="4294967295">
                <a:effectLst/>
                <a:highlight>
                  <a:srgbClr val="000000">
                    <a:alpha val="0"/>
                  </a:srgbClr>
                </a:highlight>
                <a:latin typeface="Century Gothic"/>
              </a:rPr>
              <a:t>«разумная </a:t>
            </a:r>
            <a:r>
              <a:rPr lang="ru-RU" sz="2200" b="1" i="0" u="none" strike="noStrike" dirty="0" smtId="4294967295">
                <a:effectLst/>
                <a:highlight>
                  <a:srgbClr val="000000">
                    <a:alpha val="0"/>
                  </a:srgbClr>
                </a:highlight>
                <a:latin typeface="Century Gothic"/>
              </a:rPr>
              <a:t>степень </a:t>
            </a:r>
            <a:r>
              <a:rPr lang="ru-RU" sz="2200" b="1" i="0" u="none" strike="noStrike" dirty="0" smtClean="0" smtId="4294967295">
                <a:effectLst/>
                <a:highlight>
                  <a:srgbClr val="000000">
                    <a:alpha val="0"/>
                  </a:srgbClr>
                </a:highlight>
                <a:latin typeface="Century Gothic"/>
              </a:rPr>
              <a:t>вероятности»</a:t>
            </a:r>
            <a:r>
              <a:rPr lang="ru-RU" sz="2200" b="0" i="0" u="none" strike="noStrike" dirty="0" smtClean="0" smtId="4294967295">
                <a:effectLst/>
                <a:highlight>
                  <a:srgbClr val="000000">
                    <a:alpha val="0"/>
                  </a:srgbClr>
                </a:highlight>
                <a:latin typeface="Century Gothic"/>
              </a:rPr>
              <a:t>. Он </a:t>
            </a:r>
            <a:r>
              <a:rPr lang="ru-RU" sz="2200" b="0" i="0" u="none" strike="noStrike" dirty="0" smtId="4294967295">
                <a:effectLst/>
                <a:highlight>
                  <a:srgbClr val="000000">
                    <a:alpha val="0"/>
                  </a:srgbClr>
                </a:highlight>
                <a:latin typeface="Century Gothic"/>
              </a:rPr>
              <a:t>не так строг, как стандарт </a:t>
            </a:r>
            <a:r>
              <a:rPr lang="ru-RU" sz="2200" b="0" i="0" u="none" strike="noStrike" dirty="0" smtClean="0" smtId="4294967295">
                <a:effectLst/>
                <a:highlight>
                  <a:srgbClr val="000000">
                    <a:alpha val="0"/>
                  </a:srgbClr>
                </a:highlight>
                <a:latin typeface="Century Gothic"/>
              </a:rPr>
              <a:t>«баланс вероятностей» </a:t>
            </a:r>
            <a:r>
              <a:rPr lang="ru-RU" sz="2200" b="0" i="0" u="none" strike="noStrike" dirty="0" smtId="4294967295">
                <a:effectLst/>
                <a:highlight>
                  <a:srgbClr val="000000">
                    <a:alpha val="0"/>
                  </a:srgbClr>
                </a:highlight>
                <a:latin typeface="Century Gothic"/>
              </a:rPr>
              <a:t>или стандарт </a:t>
            </a:r>
            <a:r>
              <a:rPr lang="ru-RU" sz="2200" b="0" i="0" u="none" strike="noStrike" dirty="0" smtClean="0" smtId="4294967295">
                <a:effectLst/>
                <a:highlight>
                  <a:srgbClr val="000000">
                    <a:alpha val="0"/>
                  </a:srgbClr>
                </a:highlight>
                <a:latin typeface="Century Gothic"/>
              </a:rPr>
              <a:t>«вне </a:t>
            </a:r>
            <a:r>
              <a:rPr lang="ru-RU" sz="2200" b="0" i="0" u="none" strike="noStrike" dirty="0" smtId="4294967295">
                <a:effectLst/>
                <a:highlight>
                  <a:srgbClr val="000000">
                    <a:alpha val="0"/>
                  </a:srgbClr>
                </a:highlight>
                <a:latin typeface="Century Gothic"/>
              </a:rPr>
              <a:t>разумных </a:t>
            </a:r>
            <a:r>
              <a:rPr lang="ru-RU" sz="2200" b="0" i="0" u="none" strike="noStrike" dirty="0" smtClean="0" smtId="4294967295">
                <a:effectLst/>
                <a:highlight>
                  <a:srgbClr val="000000">
                    <a:alpha val="0"/>
                  </a:srgbClr>
                </a:highlight>
                <a:latin typeface="Century Gothic"/>
              </a:rPr>
              <a:t>сомнений». </a:t>
            </a:r>
            <a:r>
              <a:rPr lang="ru-RU" sz="2200" b="0" i="0" u="none" strike="noStrike" dirty="0" smtId="4294967295">
                <a:effectLst/>
                <a:highlight>
                  <a:srgbClr val="000000">
                    <a:alpha val="0"/>
                  </a:srgbClr>
                </a:highlight>
                <a:latin typeface="Century Gothic"/>
              </a:rPr>
              <a:t>Данный стандарт представляется как необходимость показать </a:t>
            </a:r>
            <a:r>
              <a:rPr lang="ru-RU" sz="2200" b="0" i="0" u="none" strike="noStrike" dirty="0" smtClean="0" smtId="4294967295">
                <a:effectLst/>
                <a:highlight>
                  <a:srgbClr val="000000">
                    <a:alpha val="0"/>
                  </a:srgbClr>
                </a:highlight>
                <a:latin typeface="Century Gothic"/>
              </a:rPr>
              <a:t>«реальный риск» </a:t>
            </a:r>
            <a:r>
              <a:rPr lang="ru-RU" sz="2200" b="0" i="0" u="none" strike="noStrike" dirty="0" smtId="4294967295">
                <a:effectLst/>
                <a:highlight>
                  <a:srgbClr val="000000">
                    <a:alpha val="0"/>
                  </a:srgbClr>
                </a:highlight>
                <a:latin typeface="Century Gothic"/>
              </a:rPr>
              <a:t>[</a:t>
            </a:r>
            <a:r>
              <a:rPr lang="ru-RU" sz="2200" b="0" i="0" u="none" strike="noStrike" dirty="0" err="1" smtId="4294967295">
                <a:effectLst/>
                <a:highlight>
                  <a:srgbClr val="000000">
                    <a:alpha val="0"/>
                  </a:srgbClr>
                </a:highlight>
                <a:latin typeface="Century Gothic"/>
              </a:rPr>
              <a:t>Ravichandran</a:t>
            </a:r>
            <a:r>
              <a:rPr lang="ru-RU" sz="2200" b="0" i="0" u="none" strike="noStrike" dirty="0" smtId="4294967295">
                <a:effectLst/>
                <a:highlight>
                  <a:srgbClr val="000000">
                    <a:alpha val="0"/>
                  </a:srgbClr>
                </a:highlight>
                <a:latin typeface="Century Gothic"/>
              </a:rPr>
              <a:t> [1996] </a:t>
            </a:r>
            <a:r>
              <a:rPr lang="ru-RU" sz="2200" b="0" i="0" u="none" strike="noStrike" dirty="0" err="1" smtId="4294967295">
                <a:effectLst/>
                <a:highlight>
                  <a:srgbClr val="000000">
                    <a:alpha val="0"/>
                  </a:srgbClr>
                </a:highlight>
                <a:latin typeface="Century Gothic"/>
              </a:rPr>
              <a:t>Imm</a:t>
            </a:r>
            <a:r>
              <a:rPr lang="ru-RU" sz="2200" b="0" i="0" u="none" strike="noStrike" dirty="0" smtId="4294967295">
                <a:effectLst/>
                <a:highlight>
                  <a:srgbClr val="000000">
                    <a:alpha val="0"/>
                  </a:srgbClr>
                </a:highlight>
                <a:latin typeface="Century Gothic"/>
              </a:rPr>
              <a:t> AR 97]</a:t>
            </a:r>
          </a:p>
          <a:p>
            <a:pPr marL="0" indent="0">
              <a:buNone/>
            </a:pPr>
            <a:endParaRPr lang="en-GB" sz="2200" dirty="0">
              <a:effectLst/>
            </a:endParaRPr>
          </a:p>
          <a:p>
            <a:pPr marL="0" indent="0" rtl="0">
              <a:buNone/>
            </a:pPr>
            <a:r>
              <a:rPr lang="ru-RU" sz="2400" b="0" i="0" u="none" strike="noStrike" dirty="0" smtId="4294967295">
                <a:effectLst/>
                <a:highlight>
                  <a:srgbClr val="000000">
                    <a:alpha val="0"/>
                  </a:srgbClr>
                </a:highlight>
                <a:latin typeface="Century Gothic"/>
              </a:rPr>
              <a:t>Руководство УВКБ ООН: </a:t>
            </a:r>
            <a:r>
              <a:rPr lang="ru-RU" sz="2400" b="0" i="0" u="none" strike="noStrike" dirty="0" smtClean="0" smtId="4294967295">
                <a:effectLst/>
                <a:highlight>
                  <a:srgbClr val="000000">
                    <a:alpha val="0"/>
                  </a:srgbClr>
                </a:highlight>
                <a:latin typeface="Century Gothic"/>
              </a:rPr>
              <a:t>«В </a:t>
            </a:r>
            <a:r>
              <a:rPr lang="ru-RU" sz="2400" b="0" i="0" u="none" strike="noStrike" dirty="0" smtId="4294967295">
                <a:effectLst/>
                <a:highlight>
                  <a:srgbClr val="000000">
                    <a:alpha val="0"/>
                  </a:srgbClr>
                </a:highlight>
                <a:latin typeface="Century Gothic"/>
              </a:rPr>
              <a:t>общем, опасения просителя должны считаться вполне обоснованными, если он может </a:t>
            </a:r>
            <a:r>
              <a:rPr lang="ru-RU" sz="2400" b="1" i="0" u="none" strike="noStrike" dirty="0" smtId="4294967295">
                <a:effectLst/>
                <a:highlight>
                  <a:srgbClr val="000000">
                    <a:alpha val="0"/>
                  </a:srgbClr>
                </a:highlight>
                <a:latin typeface="Century Gothic"/>
              </a:rPr>
              <a:t>доказать в пределах разумного</a:t>
            </a:r>
            <a:r>
              <a:rPr lang="ru-RU" sz="2400" b="0" i="0" u="none" strike="noStrike" dirty="0" smtId="4294967295">
                <a:effectLst/>
                <a:highlight>
                  <a:srgbClr val="000000">
                    <a:alpha val="0"/>
                  </a:srgbClr>
                </a:highlight>
                <a:latin typeface="Century Gothic"/>
              </a:rPr>
              <a:t>, что его продолжительное пребывание в стране происхождения стало невыносимым для него по причинам, указанным в определении, или по тем же причинам было бы невыносимым, если бы он вернулся </a:t>
            </a:r>
            <a:r>
              <a:rPr lang="ru-RU" sz="2400" b="0" i="0" u="none" strike="noStrike" dirty="0" smtClean="0" smtId="4294967295">
                <a:effectLst/>
                <a:highlight>
                  <a:srgbClr val="000000">
                    <a:alpha val="0"/>
                  </a:srgbClr>
                </a:highlight>
                <a:latin typeface="Century Gothic"/>
              </a:rPr>
              <a:t>назад».</a:t>
            </a:r>
            <a:endParaRPr lang="ru-RU" sz="2400" b="0" i="0" u="none" strike="noStrike" dirty="0" smtId="4294967295">
              <a:effectLst/>
              <a:highlight>
                <a:srgbClr val="000000">
                  <a:alpha val="0"/>
                </a:srgbClr>
              </a:highlight>
              <a:latin typeface="Century Gothic"/>
            </a:endParaRPr>
          </a:p>
          <a:p>
            <a:endParaRPr lang="en-GB" sz="2200" dirty="0">
              <a:effectLst/>
            </a:endParaRPr>
          </a:p>
        </p:txBody>
      </p:sp>
    </p:spTree>
    <p:extLst>
      <p:ext uri="{BB962C8B-B14F-4D97-AF65-F5344CB8AC3E}">
        <p14:creationId xmlns:p14="http://schemas.microsoft.com/office/powerpoint/2010/main" val="124726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592138" y="207963"/>
            <a:ext cx="9404350" cy="1400175"/>
          </a:xfrm>
          <a:ln/>
        </p:spPr>
        <p:txBody>
          <a:bodyPr/>
          <a:lstStyle/>
          <a:p>
            <a:pP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4200" b="1">
                <a:solidFill>
                  <a:srgbClr val="EBEBEB"/>
                </a:solidFill>
              </a:rPr>
              <a:t>Трудности на практике</a:t>
            </a:r>
            <a:br>
              <a:rPr lang="en-US" sz="4200" b="1">
                <a:solidFill>
                  <a:srgbClr val="EBEBEB"/>
                </a:solidFill>
              </a:rPr>
            </a:br>
            <a:r>
              <a:rPr lang="en-US" sz="4200" b="1">
                <a:solidFill>
                  <a:srgbClr val="92D050"/>
                </a:solidFill>
              </a:rPr>
              <a:t>А. "Вне страны своей гражданской принадлежности"</a:t>
            </a:r>
          </a:p>
        </p:txBody>
      </p:sp>
      <p:sp>
        <p:nvSpPr>
          <p:cNvPr id="10242" name="Text Box 2"/>
          <p:cNvSpPr txBox="1">
            <a:spLocks noChangeArrowheads="1"/>
          </p:cNvSpPr>
          <p:nvPr/>
        </p:nvSpPr>
        <p:spPr bwMode="auto">
          <a:xfrm>
            <a:off x="1123950" y="2232025"/>
            <a:ext cx="9459913" cy="4195763"/>
          </a:xfrm>
          <a:prstGeom prst="rect">
            <a:avLst/>
          </a:prstGeom>
          <a:noFill/>
          <a:ln w="9525" cap="flat">
            <a:noFill/>
            <a:round/>
            <a:headEnd/>
            <a:tailEnd/>
          </a:ln>
          <a:effectLst/>
        </p:spPr>
        <p:txBody>
          <a:bodyPr/>
          <a:lstStyle/>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200" dirty="0" smtClean="0">
                <a:solidFill>
                  <a:srgbClr val="FFFFFF"/>
                </a:solidFill>
                <a:latin typeface="Century Gothic" charset="0"/>
                <a:cs typeface="Arial" charset="0"/>
              </a:rPr>
              <a:t>Для того, чтобы соответствовать первой части определения, заявитель должен находиться за пределами страны своего гражданства.</a:t>
            </a:r>
          </a:p>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200" dirty="0" smtClean="0">
                <a:solidFill>
                  <a:srgbClr val="FFFFFF"/>
                </a:solidFill>
                <a:latin typeface="Century Gothic" charset="0"/>
                <a:cs typeface="Arial" charset="0"/>
              </a:rPr>
              <a:t>Определение гражданской принадлежности лица является ключевой проблемой. В Великобритании это способствовало возникновению трудностей, связанных с  доказательством. Многие заявители не имеют документов, подтверждающих их гражданство. </a:t>
            </a:r>
          </a:p>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200" dirty="0" smtClean="0">
                <a:solidFill>
                  <a:srgbClr val="FFFFFF"/>
                </a:solidFill>
                <a:latin typeface="Century Gothic" charset="0"/>
                <a:cs typeface="Arial" charset="0"/>
              </a:rPr>
              <a:t>Каким образом государство может проверить гражданство лица при отсутствии необходимых документов?</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en-US"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BB4070D1-714B-4F42-915A-CEA24C5855F1}"/>
              </a:ext>
            </a:extLst>
          </p:cNvPr>
          <p:cNvSpPr>
            <a:spLocks noGrp="1"/>
          </p:cNvSpPr>
          <p:nvPr>
            <p:ph idx="1"/>
          </p:nvPr>
        </p:nvSpPr>
        <p:spPr>
          <a:xfrm>
            <a:off x="562709" y="472612"/>
            <a:ext cx="9608708" cy="5989834"/>
          </a:xfrm>
          <a:effectLst/>
        </p:spPr>
        <p:txBody>
          <a:bodyPr>
            <a:normAutofit fontScale="87500"/>
          </a:bodyPr>
          <a:lstStyle/>
          <a:p>
            <a:pPr marL="0" indent="0" algn="just" rtl="0">
              <a:buNone/>
            </a:pPr>
            <a:r>
              <a:rPr lang="ru-RU" sz="2000" b="0" i="0" u="none" strike="noStrike" dirty="0" smtClean="0" smtId="4294967295">
                <a:effectLst/>
                <a:highlight>
                  <a:srgbClr val="000000">
                    <a:alpha val="0"/>
                  </a:srgbClr>
                </a:highlight>
                <a:latin typeface="Century Gothic"/>
              </a:rPr>
              <a:t>Руководство </a:t>
            </a:r>
            <a:r>
              <a:rPr lang="ru-RU" sz="2000" b="0" i="0" u="none" strike="noStrike" dirty="0" smtId="4294967295">
                <a:effectLst/>
                <a:highlight>
                  <a:srgbClr val="000000">
                    <a:alpha val="0"/>
                  </a:srgbClr>
                </a:highlight>
                <a:latin typeface="Century Gothic"/>
              </a:rPr>
              <a:t>УВКБ ООН </a:t>
            </a:r>
            <a:r>
              <a:rPr lang="ru-RU" sz="2000" b="0" i="0" u="none" strike="noStrike" dirty="0" smtClean="0" smtId="4294967295">
                <a:effectLst/>
                <a:highlight>
                  <a:srgbClr val="000000">
                    <a:alpha val="0"/>
                  </a:srgbClr>
                </a:highlight>
                <a:latin typeface="Century Gothic"/>
              </a:rPr>
              <a:t>приводит </a:t>
            </a:r>
            <a:r>
              <a:rPr lang="ru-RU" sz="2000" b="0" i="0" u="none" strike="noStrike" dirty="0" smtId="4294967295">
                <a:effectLst/>
                <a:highlight>
                  <a:srgbClr val="000000">
                    <a:alpha val="0"/>
                  </a:srgbClr>
                </a:highlight>
                <a:latin typeface="Century Gothic"/>
              </a:rPr>
              <a:t>следующие инструкции:</a:t>
            </a:r>
          </a:p>
          <a:p>
            <a:pPr marL="0" indent="0" algn="just">
              <a:buNone/>
            </a:pPr>
            <a:endParaRPr lang="en-GB" dirty="0">
              <a:effectLst/>
            </a:endParaRPr>
          </a:p>
          <a:p>
            <a:pPr marL="0" indent="0" algn="just" rtl="0">
              <a:buNone/>
            </a:pPr>
            <a:r>
              <a:rPr lang="ru-RU" sz="2000" b="1" i="0" u="none" strike="noStrike" dirty="0" smtClean="0" smtId="4294967295">
                <a:effectLst/>
                <a:highlight>
                  <a:srgbClr val="000000">
                    <a:alpha val="0"/>
                  </a:srgbClr>
                </a:highlight>
                <a:latin typeface="Century Gothic"/>
              </a:rPr>
              <a:t>(а) </a:t>
            </a:r>
            <a:r>
              <a:rPr lang="ru-RU" sz="2000" b="1" i="0" u="none" strike="noStrike" dirty="0" smtId="4294967295">
                <a:effectLst/>
                <a:highlight>
                  <a:srgbClr val="000000">
                    <a:alpha val="0"/>
                  </a:srgbClr>
                </a:highlight>
                <a:latin typeface="Century Gothic"/>
              </a:rPr>
              <a:t>Заявитель должен: </a:t>
            </a:r>
          </a:p>
          <a:p>
            <a:pPr marL="0" indent="0" algn="just">
              <a:buNone/>
            </a:pPr>
            <a:endParaRPr lang="en-GB" b="1" dirty="0">
              <a:effectLst/>
            </a:endParaRPr>
          </a:p>
          <a:p>
            <a:pPr marL="514350" indent="-514350" algn="just" rtl="0">
              <a:buAutoNum type="romanLcParenBoth"/>
            </a:pPr>
            <a:r>
              <a:rPr lang="ru-RU" sz="2000" b="1" i="0" u="none" strike="noStrike" dirty="0" smtId="4294967295">
                <a:effectLst/>
                <a:highlight>
                  <a:srgbClr val="000000">
                    <a:alpha val="0"/>
                  </a:srgbClr>
                </a:highlight>
                <a:latin typeface="Century Gothic"/>
              </a:rPr>
              <a:t>Говорить правду</a:t>
            </a:r>
            <a:r>
              <a:rPr lang="ru-RU" sz="2000" b="0" i="0" u="none" strike="noStrike" dirty="0" smtId="4294967295">
                <a:effectLst/>
                <a:highlight>
                  <a:srgbClr val="000000">
                    <a:alpha val="0"/>
                  </a:srgbClr>
                </a:highlight>
                <a:latin typeface="Century Gothic"/>
              </a:rPr>
              <a:t> и содействовать проверяющему в установлении фактов.</a:t>
            </a:r>
          </a:p>
          <a:p>
            <a:pPr marL="0" indent="0" algn="just">
              <a:buNone/>
            </a:pPr>
            <a:endParaRPr lang="en-GB" dirty="0">
              <a:effectLst/>
            </a:endParaRPr>
          </a:p>
          <a:p>
            <a:pPr marL="514350" indent="-514350" algn="just" rtl="0">
              <a:buAutoNum type="romanLcParenBoth"/>
            </a:pPr>
            <a:r>
              <a:rPr lang="ru-RU" sz="2000" b="0" i="0" u="none" strike="noStrike" dirty="0" smtId="4294967295">
                <a:effectLst/>
                <a:highlight>
                  <a:srgbClr val="000000">
                    <a:alpha val="0"/>
                  </a:srgbClr>
                </a:highlight>
                <a:latin typeface="Century Gothic"/>
              </a:rPr>
              <a:t> Стараться </a:t>
            </a:r>
            <a:r>
              <a:rPr lang="ru-RU" sz="2000" b="1" i="0" u="none" strike="noStrike" dirty="0" smtId="4294967295">
                <a:effectLst/>
                <a:highlight>
                  <a:srgbClr val="000000">
                    <a:alpha val="0"/>
                  </a:srgbClr>
                </a:highlight>
                <a:latin typeface="Century Gothic"/>
              </a:rPr>
              <a:t>для подтверждения своих доводов представить все доказательства, которыми он располагает</a:t>
            </a:r>
            <a:r>
              <a:rPr lang="ru-RU" sz="2000" b="0" i="0" u="none" strike="noStrike" dirty="0" smtId="4294967295">
                <a:effectLst/>
                <a:highlight>
                  <a:srgbClr val="000000">
                    <a:alpha val="0"/>
                  </a:srgbClr>
                </a:highlight>
                <a:latin typeface="Century Gothic"/>
              </a:rPr>
              <a:t>, и удовлетворительным образом объяснять отсутствие доказательств. Он должен, в случае необходимости, стараться представить дополнительные доказательства.</a:t>
            </a:r>
          </a:p>
          <a:p>
            <a:pPr marL="0" indent="0" algn="just">
              <a:buNone/>
            </a:pPr>
            <a:endParaRPr lang="en-GB" dirty="0">
              <a:effectLst/>
            </a:endParaRPr>
          </a:p>
          <a:p>
            <a:pPr marL="514350" indent="-514350" algn="just" rtl="0">
              <a:buAutoNum type="romanLcParenBoth"/>
            </a:pPr>
            <a:r>
              <a:rPr lang="ru-RU" sz="2000" b="1" i="0" u="none" strike="noStrike" dirty="0" smtId="4294967295">
                <a:effectLst/>
                <a:highlight>
                  <a:srgbClr val="000000">
                    <a:alpha val="0"/>
                  </a:srgbClr>
                </a:highlight>
                <a:latin typeface="Century Gothic"/>
              </a:rPr>
              <a:t>Предоставлять любую соответствующую информацию, касающуюся его самого и его прошлого, со всеми необходимыми подробностями</a:t>
            </a:r>
            <a:r>
              <a:rPr lang="ru-RU" sz="2000" b="0" i="0" u="none" strike="noStrike" dirty="0" smtId="4294967295">
                <a:effectLst/>
                <a:highlight>
                  <a:srgbClr val="000000">
                    <a:alpha val="0"/>
                  </a:srgbClr>
                </a:highlight>
                <a:latin typeface="Century Gothic"/>
              </a:rPr>
              <a:t> для того, чтобы проверяющий смог приступить к установлению фактов. Он должен дать логически последовательные объяснения всем причинам, на которые он ссылается для подтверждения своего ходатайства о предоставлении ему статуса беженца, и должен отвечать на все поставленные вопросы.</a:t>
            </a:r>
          </a:p>
          <a:p>
            <a:pPr marL="0" indent="0" algn="just">
              <a:buNone/>
            </a:pPr>
            <a:endParaRPr lang="en-GB" dirty="0">
              <a:effectLst/>
            </a:endParaRPr>
          </a:p>
        </p:txBody>
      </p:sp>
    </p:spTree>
    <p:extLst>
      <p:ext uri="{BB962C8B-B14F-4D97-AF65-F5344CB8AC3E}">
        <p14:creationId xmlns:p14="http://schemas.microsoft.com/office/powerpoint/2010/main" val="33962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6F8F8FDF-A9F8-450B-ACAD-A87345CB08D7}"/>
              </a:ext>
            </a:extLst>
          </p:cNvPr>
          <p:cNvSpPr>
            <a:spLocks noGrp="1"/>
          </p:cNvSpPr>
          <p:nvPr>
            <p:ph idx="1"/>
          </p:nvPr>
        </p:nvSpPr>
        <p:spPr>
          <a:xfrm>
            <a:off x="976703" y="1265127"/>
            <a:ext cx="8946541" cy="4755845"/>
          </a:xfrm>
          <a:effectLst/>
        </p:spPr>
        <p:txBody>
          <a:bodyPr>
            <a:normAutofit lnSpcReduction="10000"/>
          </a:bodyPr>
          <a:lstStyle/>
          <a:p>
            <a:pPr marL="0" indent="0" algn="just" rtl="0">
              <a:buNone/>
            </a:pPr>
            <a:r>
              <a:rPr lang="ru-RU" sz="2000" b="1" i="0" u="none" strike="noStrike" dirty="0" smtId="4294967295">
                <a:effectLst/>
                <a:highlight>
                  <a:srgbClr val="000000">
                    <a:alpha val="0"/>
                  </a:srgbClr>
                </a:highlight>
                <a:latin typeface="Century Gothic"/>
              </a:rPr>
              <a:t>b) Проверяющий должен: </a:t>
            </a:r>
          </a:p>
          <a:p>
            <a:pPr marL="0" indent="0" algn="just">
              <a:buNone/>
            </a:pPr>
            <a:endParaRPr lang="en-GB" dirty="0">
              <a:effectLst/>
            </a:endParaRPr>
          </a:p>
          <a:p>
            <a:pPr marL="0" indent="0" algn="just" rtl="0">
              <a:buNone/>
            </a:pPr>
            <a:r>
              <a:rPr lang="ru-RU" sz="2000" b="0" i="0" u="none" strike="noStrike" dirty="0" smtId="4294967295">
                <a:effectLst/>
                <a:highlight>
                  <a:srgbClr val="000000">
                    <a:alpha val="0"/>
                  </a:srgbClr>
                </a:highlight>
                <a:latin typeface="Century Gothic"/>
              </a:rPr>
              <a:t>i) Обеспечить как можно более полное и четкое изложение своей ситуации заявителем со всеми имеющимися доказательствами. </a:t>
            </a:r>
          </a:p>
          <a:p>
            <a:pPr marL="0" indent="0" algn="just">
              <a:buNone/>
            </a:pPr>
            <a:endParaRPr lang="en-GB" dirty="0">
              <a:effectLst/>
            </a:endParaRPr>
          </a:p>
          <a:p>
            <a:pPr marL="0" indent="0" algn="just" rtl="0">
              <a:buNone/>
            </a:pPr>
            <a:r>
              <a:rPr lang="ru-RU" sz="2000" b="0" i="0" u="none" strike="noStrike" dirty="0" err="1" smtId="4294967295">
                <a:effectLst/>
                <a:highlight>
                  <a:srgbClr val="000000">
                    <a:alpha val="0"/>
                  </a:srgbClr>
                </a:highlight>
                <a:latin typeface="Century Gothic"/>
              </a:rPr>
              <a:t>ii</a:t>
            </a:r>
            <a:r>
              <a:rPr lang="ru-RU" sz="2000" b="0" i="0" u="none" strike="noStrike" dirty="0" smtId="4294967295">
                <a:effectLst/>
                <a:highlight>
                  <a:srgbClr val="000000">
                    <a:alpha val="0"/>
                  </a:srgbClr>
                </a:highlight>
                <a:latin typeface="Century Gothic"/>
              </a:rPr>
              <a:t>) Оценить правдивость утверждений заявителя и дать оценку представленным доказательствам (истолковывая при необходимости сомнения в пользу заявителя в целях установления объективных и субъективных элементов его дела). </a:t>
            </a:r>
          </a:p>
          <a:p>
            <a:pPr marL="0" indent="0" algn="just">
              <a:buNone/>
            </a:pPr>
            <a:endParaRPr lang="en-GB" dirty="0">
              <a:effectLst/>
            </a:endParaRPr>
          </a:p>
          <a:p>
            <a:pPr marL="0" indent="0" algn="just" rtl="0">
              <a:buNone/>
            </a:pPr>
            <a:r>
              <a:rPr lang="ru-RU" sz="2000" b="0" i="0" u="none" strike="noStrike" dirty="0" err="1" smtId="4294967295">
                <a:effectLst/>
                <a:highlight>
                  <a:srgbClr val="000000">
                    <a:alpha val="0"/>
                  </a:srgbClr>
                </a:highlight>
                <a:latin typeface="Century Gothic"/>
              </a:rPr>
              <a:t>iii</a:t>
            </a:r>
            <a:r>
              <a:rPr lang="ru-RU" sz="2000" b="0" i="0" u="none" strike="noStrike" dirty="0" smtId="4294967295">
                <a:effectLst/>
                <a:highlight>
                  <a:srgbClr val="000000">
                    <a:alpha val="0"/>
                  </a:srgbClr>
                </a:highlight>
                <a:latin typeface="Century Gothic"/>
              </a:rPr>
              <a:t>) Соотнести эти элементы с соответствующими критериями Конвенции 1951 года, чтобы прийти к правильному выводу относительно предоставления заявителю статуса беженца.</a:t>
            </a:r>
          </a:p>
          <a:p>
            <a:endParaRPr lang="en-GB" dirty="0">
              <a:effectLst/>
            </a:endParaRPr>
          </a:p>
        </p:txBody>
      </p:sp>
    </p:spTree>
    <p:extLst>
      <p:ext uri="{BB962C8B-B14F-4D97-AF65-F5344CB8AC3E}">
        <p14:creationId xmlns:p14="http://schemas.microsoft.com/office/powerpoint/2010/main" val="340726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xfrm>
            <a:off x="646111" y="298605"/>
            <a:ext cx="9404723" cy="1400530"/>
          </a:xfrm>
          <a:effectLst/>
        </p:spPr>
        <p:txBody>
          <a:bodyPr/>
          <a:lstStyle/>
          <a:p>
            <a:pPr rtl="0"/>
            <a:r>
              <a:rPr lang="ru-RU" sz="3800" b="1" i="0" u="none" strike="noStrike" dirty="0" smtId="4294967295">
                <a:solidFill>
                  <a:srgbClr val="ACD433"/>
                </a:solidFill>
                <a:effectLst/>
                <a:highlight>
                  <a:srgbClr val="000000">
                    <a:alpha val="0"/>
                  </a:srgbClr>
                </a:highlight>
                <a:latin typeface="Century Gothic"/>
              </a:rPr>
              <a:t>Ключевые моменты в практике Великобритании </a:t>
            </a:r>
            <a:r>
              <a:rPr lang="ru-RU" sz="3800" b="0" i="0" u="none" strike="noStrike" dirty="0" smtId="4294967295">
                <a:effectLst/>
                <a:highlight>
                  <a:srgbClr val="000000">
                    <a:alpha val="0"/>
                  </a:srgbClr>
                </a:highlight>
                <a:latin typeface="Century Gothic"/>
              </a:rPr>
              <a:t/>
            </a:r>
            <a:br>
              <a:rPr lang="ru-RU" sz="3800" b="0" i="0" u="none" strike="noStrike" dirty="0" smtId="4294967295">
                <a:effectLst/>
                <a:highlight>
                  <a:srgbClr val="000000">
                    <a:alpha val="0"/>
                  </a:srgbClr>
                </a:highlight>
                <a:latin typeface="Century Gothic"/>
              </a:rPr>
            </a:br>
            <a:endParaRPr lang="ru-RU" sz="3800" b="0" i="0" u="none" strike="noStrike" dirty="0" smtId="4294967295">
              <a:effectLst/>
              <a:highlight>
                <a:srgbClr val="000000">
                  <a:alpha val="0"/>
                </a:srgbClr>
              </a:highlight>
              <a:latin typeface="Century Gothic"/>
            </a:endParaRPr>
          </a:p>
        </p:txBody>
      </p:sp>
      <p:sp>
        <p:nvSpPr>
          <p:cNvPr id="3" name="Content Placeholder 2"/>
          <p:cNvSpPr>
            <a:spLocks noGrp="1"/>
          </p:cNvSpPr>
          <p:nvPr>
            <p:ph idx="1"/>
          </p:nvPr>
        </p:nvSpPr>
        <p:spPr>
          <a:xfrm>
            <a:off x="762118" y="1747890"/>
            <a:ext cx="9503728" cy="4869765"/>
          </a:xfrm>
          <a:effectLst/>
        </p:spPr>
        <p:txBody>
          <a:bodyPr>
            <a:normAutofit fontScale="87500" lnSpcReduction="10000"/>
          </a:bodyPr>
          <a:lstStyle/>
          <a:p>
            <a:pPr algn="just" rtl="0">
              <a:buFont typeface="Wingdings" panose="05000000000000000000" pitchFamily="2" charset="2"/>
              <a:buChar char="Ø"/>
            </a:pPr>
            <a:r>
              <a:rPr lang="ru-RU" sz="2400" b="0" i="0" u="none" strike="noStrike" dirty="0" smtId="4294967295">
                <a:effectLst/>
                <a:highlight>
                  <a:srgbClr val="000000">
                    <a:alpha val="0"/>
                  </a:srgbClr>
                </a:highlight>
                <a:latin typeface="Century Gothic"/>
              </a:rPr>
              <a:t>Показания свидетелей / учитывая в полном объеме, были ли они даны в начале рассмотрения дела, и их обстоятельность</a:t>
            </a:r>
          </a:p>
          <a:p>
            <a:pPr algn="just">
              <a:buFont typeface="Wingdings" panose="05000000000000000000" pitchFamily="2" charset="2"/>
              <a:buChar char="Ø"/>
            </a:pPr>
            <a:endParaRPr lang="en-GB" sz="2400" dirty="0">
              <a:effectLst/>
            </a:endParaRPr>
          </a:p>
          <a:p>
            <a:pPr algn="just" rtl="0">
              <a:buFont typeface="Wingdings" panose="05000000000000000000" pitchFamily="2" charset="2"/>
              <a:buChar char="Ø"/>
            </a:pPr>
            <a:r>
              <a:rPr lang="ru-RU" sz="2400" b="0" i="0" u="none" strike="noStrike" dirty="0" smtId="4294967295">
                <a:effectLst/>
                <a:highlight>
                  <a:srgbClr val="000000">
                    <a:alpha val="0"/>
                  </a:srgbClr>
                </a:highlight>
                <a:latin typeface="Century Gothic"/>
              </a:rPr>
              <a:t>Необходимость доказательств и их тип должны постоянно оцениваться на протяжении всего рассмотрения заявления</a:t>
            </a:r>
          </a:p>
          <a:p>
            <a:pPr algn="just">
              <a:buFont typeface="Wingdings" panose="05000000000000000000" pitchFamily="2" charset="2"/>
              <a:buChar char="Ø"/>
            </a:pPr>
            <a:endParaRPr lang="en-GB" sz="2400" dirty="0">
              <a:effectLst/>
            </a:endParaRPr>
          </a:p>
          <a:p>
            <a:pPr algn="just" rtl="0">
              <a:buFont typeface="Wingdings" panose="05000000000000000000" pitchFamily="2" charset="2"/>
              <a:buChar char="Ø"/>
            </a:pPr>
            <a:r>
              <a:rPr lang="ru-RU" sz="2400" b="1" i="0" u="none" strike="noStrike" dirty="0" smtId="4294967295">
                <a:effectLst/>
                <a:highlight>
                  <a:srgbClr val="000000">
                    <a:alpha val="0"/>
                  </a:srgbClr>
                </a:highlight>
                <a:latin typeface="Century Gothic"/>
              </a:rPr>
              <a:t>Документы из страны происхождения </a:t>
            </a:r>
            <a:r>
              <a:rPr lang="ru-RU" sz="2400" b="0" i="0" u="none" strike="noStrike" dirty="0" smtId="4294967295">
                <a:effectLst/>
                <a:highlight>
                  <a:srgbClr val="000000">
                    <a:alpha val="0"/>
                  </a:srgbClr>
                </a:highlight>
                <a:latin typeface="Century Gothic"/>
              </a:rPr>
              <a:t>должны быть переведены и оценены на соответствие показаниям заявителя до их представления суду </a:t>
            </a:r>
          </a:p>
          <a:p>
            <a:pPr algn="just">
              <a:spcBef>
                <a:spcPct val="0"/>
              </a:spcBef>
              <a:buFont typeface="Wingdings" panose="05000000000000000000" pitchFamily="2" charset="2"/>
              <a:buChar char="Ø"/>
            </a:pPr>
            <a:endParaRPr lang="en-GB" sz="2400" dirty="0">
              <a:effectLst/>
            </a:endParaRPr>
          </a:p>
          <a:p>
            <a:pPr marL="400050" lvl="1" indent="0" algn="just" rtl="0">
              <a:spcBef>
                <a:spcPct val="0"/>
              </a:spcBef>
              <a:buNone/>
            </a:pPr>
            <a:r>
              <a:rPr lang="ru-RU" sz="2400" b="0" i="0" u="none" strike="noStrike" dirty="0" smtId="4294967295">
                <a:effectLst/>
                <a:highlight>
                  <a:srgbClr val="000000">
                    <a:alpha val="0"/>
                  </a:srgbClr>
                </a:highlight>
                <a:latin typeface="Century Gothic"/>
              </a:rPr>
              <a:t>Способ получения документов должен быть указан в заявлении. </a:t>
            </a:r>
          </a:p>
          <a:p>
            <a:pPr marL="685800" lvl="1" algn="just">
              <a:spcBef>
                <a:spcPct val="0"/>
              </a:spcBef>
              <a:buFont typeface="Wingdings" panose="05000000000000000000" pitchFamily="2" charset="2"/>
              <a:buChar char="Ø"/>
            </a:pPr>
            <a:endParaRPr lang="en-GB" sz="2400" dirty="0">
              <a:effectLst/>
            </a:endParaRPr>
          </a:p>
          <a:p>
            <a:pPr marL="400050" lvl="1" indent="0" algn="just" rtl="0">
              <a:spcBef>
                <a:spcPct val="0"/>
              </a:spcBef>
              <a:buNone/>
            </a:pPr>
            <a:r>
              <a:rPr lang="ru-RU" sz="2400" b="0" i="0" u="none" strike="noStrike" dirty="0" smtId="4294967295">
                <a:effectLst/>
                <a:highlight>
                  <a:srgbClr val="000000">
                    <a:alpha val="0"/>
                  </a:srgbClr>
                </a:highlight>
                <a:latin typeface="Century Gothic"/>
              </a:rPr>
              <a:t>Сопроводительная документация также должна быть переведена и представлена.  </a:t>
            </a:r>
          </a:p>
          <a:p>
            <a:pPr algn="just">
              <a:spcBef>
                <a:spcPct val="0"/>
              </a:spcBef>
              <a:buFont typeface="Wingdings" panose="05000000000000000000" pitchFamily="2" charset="2"/>
              <a:buChar char="Ø"/>
            </a:pPr>
            <a:endParaRPr lang="en-GB" dirty="0">
              <a:effectLst/>
            </a:endParaRPr>
          </a:p>
          <a:p>
            <a:pPr marL="457200" indent="-457200" algn="just">
              <a:buFont typeface="Wingdings 3" charset="2"/>
              <a:buAutoNum type="arabicPeriod"/>
            </a:pPr>
            <a:endParaRPr lang="en-GB" dirty="0">
              <a:effectLst/>
            </a:endParaRPr>
          </a:p>
          <a:p>
            <a:pPr marL="457200" indent="-457200" algn="just">
              <a:buFont typeface="Wingdings 3" charset="2"/>
              <a:buAutoNum type="arabicPeriod"/>
            </a:pPr>
            <a:endParaRPr lang="en-GB" dirty="0">
              <a:effectLst/>
            </a:endParaRPr>
          </a:p>
          <a:p>
            <a:pPr marL="457200" indent="-457200" algn="just">
              <a:buFont typeface="Wingdings 3" charset="2"/>
              <a:buAutoNum type="arabicPeriod"/>
            </a:pPr>
            <a:endParaRPr lang="en-GB" dirty="0">
              <a:effectLst/>
            </a:endParaRPr>
          </a:p>
          <a:p>
            <a:pPr marL="457200" indent="-457200" algn="just">
              <a:buAutoNum type="arabicPeriod"/>
            </a:pPr>
            <a:endParaRPr lang="en-GB" dirty="0">
              <a:effectLst/>
            </a:endParaRPr>
          </a:p>
        </p:txBody>
      </p:sp>
    </p:spTree>
    <p:extLst>
      <p:ext uri="{BB962C8B-B14F-4D97-AF65-F5344CB8AC3E}">
        <p14:creationId xmlns:p14="http://schemas.microsoft.com/office/powerpoint/2010/main" val="131874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286FDA38-D9CC-4FD4-9741-181E82F0C546}"/>
              </a:ext>
            </a:extLst>
          </p:cNvPr>
          <p:cNvSpPr>
            <a:spLocks noGrp="1"/>
          </p:cNvSpPr>
          <p:nvPr>
            <p:ph idx="1"/>
          </p:nvPr>
        </p:nvSpPr>
        <p:spPr>
          <a:xfrm>
            <a:off x="976703" y="1321398"/>
            <a:ext cx="8946541" cy="4195481"/>
          </a:xfrm>
          <a:effectLst/>
        </p:spPr>
        <p:txBody>
          <a:bodyPr>
            <a:normAutofit fontScale="92500" lnSpcReduction="10000"/>
          </a:bodyPr>
          <a:lstStyle/>
          <a:p>
            <a:pPr algn="just" rtl="0">
              <a:buFont typeface="Wingdings" panose="05000000000000000000" pitchFamily="2" charset="2"/>
              <a:buChar char="Ø"/>
            </a:pPr>
            <a:r>
              <a:rPr lang="ru-RU" sz="2800" b="0" i="0" u="none" strike="noStrike" dirty="0" smtId="4294967295">
                <a:effectLst/>
                <a:highlight>
                  <a:srgbClr val="000000">
                    <a:alpha val="0"/>
                  </a:srgbClr>
                </a:highlight>
                <a:latin typeface="Century Gothic"/>
              </a:rPr>
              <a:t>Советы о ходе самого процесса: каким ключевым областям уделить внимание, типы вопросов, как лучше отвечать на вопросы</a:t>
            </a:r>
          </a:p>
          <a:p>
            <a:pPr marL="0" indent="0" algn="just">
              <a:buNone/>
            </a:pPr>
            <a:endParaRPr lang="en-GB" sz="2800" dirty="0">
              <a:effectLst/>
            </a:endParaRPr>
          </a:p>
          <a:p>
            <a:pPr algn="just" rtl="0">
              <a:buFont typeface="Wingdings" panose="05000000000000000000" pitchFamily="2" charset="2"/>
              <a:buChar char="Ø"/>
            </a:pPr>
            <a:r>
              <a:rPr lang="ru-RU" sz="2800" b="0" i="0" u="none" strike="noStrike" dirty="0" smtId="4294967295">
                <a:effectLst/>
                <a:highlight>
                  <a:srgbClr val="000000">
                    <a:alpha val="0"/>
                  </a:srgbClr>
                </a:highlight>
                <a:latin typeface="Century Gothic"/>
              </a:rPr>
              <a:t>Определение уязвимости/способности отвечать на вопросы или подвергаться перекрестному допросу</a:t>
            </a:r>
          </a:p>
          <a:p>
            <a:pPr marL="0" indent="0" algn="just">
              <a:buNone/>
            </a:pPr>
            <a:endParaRPr lang="en-GB" sz="2800" dirty="0">
              <a:effectLst/>
            </a:endParaRPr>
          </a:p>
          <a:p>
            <a:pPr algn="just" rtl="0">
              <a:buFont typeface="Wingdings" panose="05000000000000000000" pitchFamily="2" charset="2"/>
              <a:buChar char="Ø"/>
            </a:pPr>
            <a:r>
              <a:rPr lang="ru-RU" sz="2800" b="0" i="0" u="none" strike="noStrike" dirty="0" smtId="4294967295">
                <a:effectLst/>
                <a:highlight>
                  <a:srgbClr val="000000">
                    <a:alpha val="0"/>
                  </a:srgbClr>
                </a:highlight>
                <a:latin typeface="Century Gothic"/>
              </a:rPr>
              <a:t>Творческий подход и готовность оспаривать предположения</a:t>
            </a:r>
          </a:p>
          <a:p>
            <a:pPr algn="just">
              <a:buFont typeface="Wingdings" panose="05000000000000000000" pitchFamily="2" charset="2"/>
              <a:buChar char="Ø"/>
            </a:pPr>
            <a:endParaRPr lang="en-GB" dirty="0">
              <a:effectLst/>
            </a:endParaRPr>
          </a:p>
          <a:p>
            <a:pPr marL="0" indent="0">
              <a:buNone/>
            </a:pPr>
            <a:endParaRPr lang="en-GB" dirty="0">
              <a:effectLst/>
            </a:endParaRPr>
          </a:p>
        </p:txBody>
      </p:sp>
    </p:spTree>
    <p:extLst>
      <p:ext uri="{BB962C8B-B14F-4D97-AF65-F5344CB8AC3E}">
        <p14:creationId xmlns:p14="http://schemas.microsoft.com/office/powerpoint/2010/main" val="397323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p:cNvSpPr>
            <a:spLocks noGrp="1"/>
          </p:cNvSpPr>
          <p:nvPr>
            <p:ph idx="1"/>
          </p:nvPr>
        </p:nvSpPr>
        <p:spPr>
          <a:xfrm>
            <a:off x="821722" y="982639"/>
            <a:ext cx="9235007" cy="5506453"/>
          </a:xfrm>
          <a:effectLst/>
        </p:spPr>
        <p:txBody>
          <a:bodyPr>
            <a:normAutofit/>
          </a:bodyPr>
          <a:lstStyle/>
          <a:p>
            <a:pPr algn="just" rtl="0">
              <a:spcBef>
                <a:spcPct val="0"/>
              </a:spcBef>
            </a:pPr>
            <a:r>
              <a:rPr lang="ru-RU" sz="2400" b="1" i="0" u="none" strike="noStrike" dirty="0" smtId="4294967295">
                <a:effectLst/>
                <a:highlight>
                  <a:srgbClr val="000000">
                    <a:alpha val="0"/>
                  </a:srgbClr>
                </a:highlight>
                <a:latin typeface="Century Gothic"/>
              </a:rPr>
              <a:t>Медицинское заключение</a:t>
            </a:r>
            <a:r>
              <a:rPr lang="ru-RU" sz="2400" b="0" i="0" u="none" strike="noStrike" dirty="0" smtId="4294967295">
                <a:effectLst/>
                <a:highlight>
                  <a:srgbClr val="000000">
                    <a:alpha val="0"/>
                  </a:srgbClr>
                </a:highlight>
                <a:latin typeface="Century Gothic"/>
              </a:rPr>
              <a:t> необходимо </a:t>
            </a:r>
            <a:r>
              <a:rPr lang="ru-RU" sz="2400" b="0" i="0" u="none" strike="noStrike" dirty="0" smtClean="0" smtId="4294967295">
                <a:effectLst/>
                <a:highlight>
                  <a:srgbClr val="000000">
                    <a:alpha val="0"/>
                  </a:srgbClr>
                </a:highlight>
                <a:latin typeface="Century Gothic"/>
              </a:rPr>
              <a:t>в </a:t>
            </a:r>
            <a:r>
              <a:rPr lang="ru-RU" sz="2400" b="0" i="0" u="none" strike="noStrike" dirty="0" smtId="4294967295">
                <a:effectLst/>
                <a:highlight>
                  <a:srgbClr val="000000">
                    <a:alpha val="0"/>
                  </a:srgbClr>
                </a:highlight>
                <a:latin typeface="Century Gothic"/>
              </a:rPr>
              <a:t>тех случаях, когда </a:t>
            </a:r>
            <a:r>
              <a:rPr lang="ru-RU" sz="2400" b="0" i="0" u="none" strike="noStrike" dirty="0" smtClean="0" smtId="4294967295">
                <a:effectLst/>
                <a:highlight>
                  <a:srgbClr val="000000">
                    <a:alpha val="0"/>
                  </a:srgbClr>
                </a:highlight>
                <a:latin typeface="Century Gothic"/>
              </a:rPr>
              <a:t>оно </a:t>
            </a:r>
            <a:r>
              <a:rPr lang="ru-RU" sz="2400" b="0" i="0" u="none" strike="noStrike" dirty="0" smtId="4294967295">
                <a:effectLst/>
                <a:highlight>
                  <a:srgbClr val="000000">
                    <a:alpha val="0"/>
                  </a:srgbClr>
                </a:highlight>
                <a:latin typeface="Century Gothic"/>
              </a:rPr>
              <a:t>существенно для правовой проблемы в рассматриваемом деле:</a:t>
            </a:r>
          </a:p>
          <a:p>
            <a:pPr algn="just">
              <a:spcBef>
                <a:spcPct val="0"/>
              </a:spcBef>
              <a:buNone/>
            </a:pPr>
            <a:endParaRPr lang="en" sz="2400" dirty="0">
              <a:effectLst/>
            </a:endParaRPr>
          </a:p>
          <a:p>
            <a:pPr marL="488950" lvl="1" indent="0" algn="just" rtl="0">
              <a:spcBef>
                <a:spcPct val="0"/>
              </a:spcBef>
              <a:buClr>
                <a:schemeClr val="dk1"/>
              </a:buClr>
              <a:buSzTx/>
              <a:buNone/>
            </a:pPr>
            <a:r>
              <a:rPr lang="ru-RU" sz="2400" b="1" i="0" u="none" strike="noStrike" dirty="0" smtId="4294967295">
                <a:effectLst/>
                <a:highlight>
                  <a:srgbClr val="000000">
                    <a:alpha val="0"/>
                  </a:srgbClr>
                </a:highlight>
                <a:latin typeface="Century Gothic"/>
              </a:rPr>
              <a:t>Физическое заболевание</a:t>
            </a:r>
            <a:r>
              <a:rPr lang="ru-RU" sz="2400" b="0" i="0" u="none" strike="noStrike" dirty="0" smtId="4294967295">
                <a:effectLst/>
                <a:highlight>
                  <a:srgbClr val="000000">
                    <a:alpha val="0"/>
                  </a:srgbClr>
                </a:highlight>
                <a:latin typeface="Century Gothic"/>
              </a:rPr>
              <a:t> может влиять на обоснованность внутреннего перемещения. </a:t>
            </a:r>
          </a:p>
          <a:p>
            <a:pPr marL="488950" lvl="1" indent="0" algn="just">
              <a:spcBef>
                <a:spcPct val="0"/>
              </a:spcBef>
              <a:buClr>
                <a:schemeClr val="dk1"/>
              </a:buClr>
              <a:buSzTx/>
              <a:buNone/>
            </a:pPr>
            <a:endParaRPr lang="en" sz="2400" dirty="0">
              <a:effectLst/>
            </a:endParaRPr>
          </a:p>
          <a:p>
            <a:pPr marL="488950" lvl="1" indent="0" algn="just" rtl="0">
              <a:spcBef>
                <a:spcPct val="0"/>
              </a:spcBef>
              <a:buClr>
                <a:schemeClr val="dk1"/>
              </a:buClr>
              <a:buSzTx/>
              <a:buNone/>
            </a:pPr>
            <a:r>
              <a:rPr lang="ru-RU" sz="2400" b="1" i="0" u="none" strike="noStrike" dirty="0" smtId="4294967295">
                <a:effectLst/>
                <a:highlight>
                  <a:srgbClr val="000000">
                    <a:alpha val="0"/>
                  </a:srgbClr>
                </a:highlight>
                <a:latin typeface="Century Gothic"/>
              </a:rPr>
              <a:t>Медицинского специалиста</a:t>
            </a:r>
            <a:r>
              <a:rPr lang="ru-RU" sz="2400" b="0" i="0" u="none" strike="noStrike" dirty="0" smtId="4294967295">
                <a:effectLst/>
                <a:highlight>
                  <a:srgbClr val="000000">
                    <a:alpha val="0"/>
                  </a:srgbClr>
                </a:highlight>
                <a:latin typeface="Century Gothic"/>
              </a:rPr>
              <a:t> следует просить разъяснить простым языком состояние заявителя, предоставляемое и запланированное ему лечение, а также какие практические последствия возникнут для заявителя, если данное лечение не будет ему предоставлено. </a:t>
            </a:r>
          </a:p>
          <a:p>
            <a:pPr marL="488950" lvl="1" indent="0" algn="just">
              <a:spcBef>
                <a:spcPct val="0"/>
              </a:spcBef>
              <a:buClr>
                <a:schemeClr val="dk1"/>
              </a:buClr>
              <a:buSzTx/>
              <a:buNone/>
            </a:pPr>
            <a:endParaRPr lang="en" dirty="0">
              <a:effectLst/>
            </a:endParaRPr>
          </a:p>
          <a:p>
            <a:pPr marL="488950" lvl="1" indent="0" algn="just">
              <a:spcBef>
                <a:spcPct val="0"/>
              </a:spcBef>
              <a:buClr>
                <a:schemeClr val="dk1"/>
              </a:buClr>
              <a:buSzTx/>
              <a:buNone/>
            </a:pPr>
            <a:endParaRPr lang="en" dirty="0">
              <a:effectLst/>
            </a:endParaRPr>
          </a:p>
          <a:p>
            <a:pPr marL="0" indent="0">
              <a:buNone/>
            </a:pPr>
            <a:endParaRPr lang="en-GB" dirty="0">
              <a:effectLst/>
            </a:endParaRPr>
          </a:p>
          <a:p>
            <a:endParaRPr lang="en-GB" dirty="0">
              <a:effectLst/>
            </a:endParaRPr>
          </a:p>
        </p:txBody>
      </p:sp>
    </p:spTree>
    <p:extLst>
      <p:ext uri="{BB962C8B-B14F-4D97-AF65-F5344CB8AC3E}">
        <p14:creationId xmlns:p14="http://schemas.microsoft.com/office/powerpoint/2010/main" val="302303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Rectangle 2">
            <a:extLst>
              <a:ext uri="{FF2B5EF4-FFF2-40B4-BE49-F238E27FC236}">
                <a16:creationId xmlns="" xmlns:a16="http://schemas.microsoft.com/office/drawing/2014/main" xmlns:p15="http://schemas.microsoft.com/office/powerpoint/2012/main" xmlns:p14="http://schemas.microsoft.com/office/powerpoint/2010/main" id="{183846EF-D903-436E-A529-41385F2F0720}"/>
              </a:ext>
            </a:extLst>
          </p:cNvPr>
          <p:cNvSpPr/>
          <p:nvPr/>
        </p:nvSpPr>
        <p:spPr>
          <a:xfrm>
            <a:off x="779609" y="544699"/>
            <a:ext cx="9198159" cy="6001643"/>
          </a:xfrm>
          <a:prstGeom prst="rect">
            <a:avLst/>
          </a:prstGeom>
          <a:effectLst/>
        </p:spPr>
        <p:txBody>
          <a:bodyPr wrap="square">
            <a:spAutoFit/>
          </a:bodyPr>
          <a:lstStyle/>
          <a:p>
            <a:pPr marL="488950" lvl="1" indent="0" algn="just" rtl="0">
              <a:spcBef>
                <a:spcPct val="0"/>
              </a:spcBef>
              <a:buClr>
                <a:schemeClr val="dk1"/>
              </a:buClr>
              <a:buSzTx/>
              <a:buNone/>
            </a:pPr>
            <a:r>
              <a:rPr lang="ru-RU" sz="2400" b="0" i="0" u="none" strike="noStrike" dirty="0" smtId="4294967295">
                <a:effectLst/>
                <a:highlight>
                  <a:srgbClr val="000000">
                    <a:alpha val="0"/>
                  </a:srgbClr>
                </a:highlight>
                <a:latin typeface="Century Gothic"/>
              </a:rPr>
              <a:t>Медицинские специалисты </a:t>
            </a:r>
            <a:r>
              <a:rPr lang="ru-RU" sz="2400" b="1" i="0" u="none" strike="noStrike" dirty="0" smtId="4294967295">
                <a:effectLst/>
                <a:highlight>
                  <a:srgbClr val="000000">
                    <a:alpha val="0"/>
                  </a:srgbClr>
                </a:highlight>
                <a:latin typeface="Century Gothic"/>
              </a:rPr>
              <a:t>не должны комментировать</a:t>
            </a:r>
            <a:r>
              <a:rPr lang="ru-RU" sz="2400" b="0" i="0" u="none" strike="noStrike" dirty="0" smtId="4294967295">
                <a:effectLst/>
                <a:highlight>
                  <a:srgbClr val="000000">
                    <a:alpha val="0"/>
                  </a:srgbClr>
                </a:highlight>
                <a:latin typeface="Century Gothic"/>
              </a:rPr>
              <a:t> вероятность доступности лечения в стране </a:t>
            </a:r>
            <a:r>
              <a:rPr lang="ru-RU" sz="2400" b="0" i="0" u="none" strike="noStrike" dirty="0" smtClean="0" smtId="4294967295">
                <a:effectLst/>
                <a:highlight>
                  <a:srgbClr val="000000">
                    <a:alpha val="0"/>
                  </a:srgbClr>
                </a:highlight>
                <a:latin typeface="Century Gothic"/>
              </a:rPr>
              <a:t>происхождения заявителя, </a:t>
            </a:r>
            <a:r>
              <a:rPr lang="ru-RU" sz="2400" b="0" i="0" u="none" strike="noStrike" dirty="0" smtId="4294967295">
                <a:effectLst/>
                <a:highlight>
                  <a:srgbClr val="000000">
                    <a:alpha val="0"/>
                  </a:srgbClr>
                </a:highlight>
                <a:latin typeface="Century Gothic"/>
              </a:rPr>
              <a:t>если только они не могут доказать свою квалификацию или опыт в данном вопросе.</a:t>
            </a:r>
          </a:p>
          <a:p>
            <a:pPr marL="488950" lvl="1" indent="0" algn="just">
              <a:spcBef>
                <a:spcPct val="0"/>
              </a:spcBef>
              <a:buClr>
                <a:schemeClr val="dk1"/>
              </a:buClr>
              <a:buSzTx/>
              <a:buNone/>
            </a:pPr>
            <a:endParaRPr lang="en" sz="2400" dirty="0">
              <a:effectLst/>
            </a:endParaRPr>
          </a:p>
          <a:p>
            <a:pPr marL="488950" lvl="1" indent="0" algn="just">
              <a:spcBef>
                <a:spcPct val="0"/>
              </a:spcBef>
              <a:buClr>
                <a:schemeClr val="dk1"/>
              </a:buClr>
              <a:buSzTx/>
              <a:buNone/>
            </a:pPr>
            <a:endParaRPr lang="en-GB" sz="2400" b="1" dirty="0">
              <a:effectLst/>
            </a:endParaRPr>
          </a:p>
          <a:p>
            <a:pPr marL="488950" lvl="1" algn="just">
              <a:spcBef>
                <a:spcPct val="0"/>
              </a:spcBef>
              <a:buClr>
                <a:schemeClr val="dk1"/>
              </a:buClr>
            </a:pPr>
            <a:r>
              <a:rPr lang="ru-RU" sz="2400" b="1" i="0" u="none" strike="noStrike" dirty="0" smtId="4294967295">
                <a:effectLst/>
                <a:highlight>
                  <a:srgbClr val="000000">
                    <a:alpha val="0"/>
                  </a:srgbClr>
                </a:highlight>
                <a:latin typeface="Century Gothic"/>
              </a:rPr>
              <a:t>Заключение о психическом здоровье</a:t>
            </a:r>
            <a:r>
              <a:rPr lang="ru-RU" sz="2400" b="0" i="0" u="none" strike="noStrike" dirty="0" smtId="4294967295">
                <a:effectLst/>
                <a:highlight>
                  <a:srgbClr val="000000">
                    <a:alpha val="0"/>
                  </a:srgbClr>
                </a:highlight>
                <a:latin typeface="Century Gothic"/>
              </a:rPr>
              <a:t> может использоваться для доказательства </a:t>
            </a:r>
            <a:r>
              <a:rPr lang="ru-RU" sz="2400" dirty="0" smtClean="0" smtId="4294967295">
                <a:highlight>
                  <a:srgbClr val="000000">
                    <a:alpha val="0"/>
                  </a:srgbClr>
                </a:highlight>
              </a:rPr>
              <a:t>вероятности психической травмы, </a:t>
            </a:r>
            <a:r>
              <a:rPr lang="ru-RU" sz="2400" b="0" i="0" u="none" strike="noStrike" dirty="0" smtClean="0" smtId="4294967295">
                <a:effectLst/>
                <a:highlight>
                  <a:srgbClr val="000000">
                    <a:alpha val="0"/>
                  </a:srgbClr>
                </a:highlight>
                <a:latin typeface="Century Gothic"/>
              </a:rPr>
              <a:t>испытанной заявителем </a:t>
            </a:r>
            <a:r>
              <a:rPr lang="ru-RU" sz="2400" b="0" i="0" u="none" strike="noStrike" dirty="0" smtId="4294967295">
                <a:effectLst/>
                <a:highlight>
                  <a:srgbClr val="000000">
                    <a:alpha val="0"/>
                  </a:srgbClr>
                </a:highlight>
                <a:latin typeface="Century Gothic"/>
              </a:rPr>
              <a:t>в </a:t>
            </a:r>
            <a:r>
              <a:rPr lang="ru-RU" sz="2400" b="0" i="0" u="none" strike="noStrike" dirty="0" smtClean="0" smtId="4294967295">
                <a:effectLst/>
                <a:highlight>
                  <a:srgbClr val="000000">
                    <a:alpha val="0"/>
                  </a:srgbClr>
                </a:highlight>
                <a:latin typeface="Century Gothic"/>
              </a:rPr>
              <a:t>прошлом. </a:t>
            </a:r>
            <a:r>
              <a:rPr lang="ru-RU" sz="2400" b="0" i="0" u="none" strike="noStrike" dirty="0" smtId="4294967295">
                <a:effectLst/>
                <a:highlight>
                  <a:srgbClr val="000000">
                    <a:alpha val="0"/>
                  </a:srgbClr>
                </a:highlight>
                <a:latin typeface="Century Gothic"/>
              </a:rPr>
              <a:t>В заключении могут быть рассмотрены вопросы, которые могут повлиять на способность человека заявить о своем опыте. В заключении должен быть указан диагноз, требуемое лечение и последствия для заявителя, если данное лечение не будет предоставлено.  </a:t>
            </a:r>
          </a:p>
        </p:txBody>
      </p:sp>
    </p:spTree>
    <p:extLst>
      <p:ext uri="{BB962C8B-B14F-4D97-AF65-F5344CB8AC3E}">
        <p14:creationId xmlns:p14="http://schemas.microsoft.com/office/powerpoint/2010/main" val="16892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p:cNvSpPr>
            <a:spLocks noGrp="1"/>
          </p:cNvSpPr>
          <p:nvPr>
            <p:ph idx="1"/>
          </p:nvPr>
        </p:nvSpPr>
        <p:spPr>
          <a:xfrm>
            <a:off x="337626" y="914400"/>
            <a:ext cx="9954040" cy="5598942"/>
          </a:xfrm>
          <a:effectLst/>
        </p:spPr>
        <p:txBody>
          <a:bodyPr>
            <a:normAutofit fontScale="95000" lnSpcReduction="10000"/>
          </a:bodyPr>
          <a:lstStyle/>
          <a:p>
            <a:pPr marL="482600" algn="just" rtl="0">
              <a:spcBef>
                <a:spcPct val="0"/>
              </a:spcBef>
              <a:buClr>
                <a:schemeClr val="bg2">
                  <a:lumMod val="60000"/>
                  <a:lumOff val="40000"/>
                </a:schemeClr>
              </a:buClr>
              <a:buSzTx/>
            </a:pPr>
            <a:r>
              <a:rPr lang="ru-RU" sz="2400" b="1" i="0" u="none" strike="noStrike" dirty="0" smtId="4294967295">
                <a:effectLst/>
                <a:highlight>
                  <a:srgbClr val="000000">
                    <a:alpha val="0"/>
                  </a:srgbClr>
                </a:highlight>
                <a:latin typeface="Century Gothic"/>
              </a:rPr>
              <a:t>Шрамы</a:t>
            </a:r>
            <a:r>
              <a:rPr lang="ru-RU" sz="2400" b="0" i="0" u="none" strike="noStrike" dirty="0" smtId="4294967295">
                <a:effectLst/>
                <a:highlight>
                  <a:srgbClr val="000000">
                    <a:alpha val="0"/>
                  </a:srgbClr>
                </a:highlight>
                <a:latin typeface="Century Gothic"/>
              </a:rPr>
              <a:t> заявителя также могут быть </a:t>
            </a:r>
            <a:r>
              <a:rPr lang="ru-RU" sz="2400" b="0" i="0" u="none" strike="noStrike" dirty="0" smtClean="0" smtId="4294967295">
                <a:effectLst/>
                <a:highlight>
                  <a:srgbClr val="000000">
                    <a:alpha val="0"/>
                  </a:srgbClr>
                </a:highlight>
                <a:latin typeface="Century Gothic"/>
              </a:rPr>
              <a:t>осмотрены </a:t>
            </a:r>
            <a:r>
              <a:rPr lang="ru-RU" sz="2400" b="0" i="0" u="none" strike="noStrike" dirty="0" smtId="4294967295">
                <a:effectLst/>
                <a:highlight>
                  <a:srgbClr val="000000">
                    <a:alpha val="0"/>
                  </a:srgbClr>
                </a:highlight>
                <a:latin typeface="Century Gothic"/>
              </a:rPr>
              <a:t>специалистом. Специалист должен следовать Стамбульскому протоколу ООН:</a:t>
            </a:r>
          </a:p>
          <a:p>
            <a:pPr lvl="0" algn="just">
              <a:spcBef>
                <a:spcPct val="0"/>
              </a:spcBef>
              <a:buNone/>
            </a:pPr>
            <a:endParaRPr lang="en-GB" sz="2400" dirty="0">
              <a:effectLst/>
            </a:endParaRPr>
          </a:p>
          <a:p>
            <a:pPr lvl="1" algn="just" rtl="0">
              <a:spcBef>
                <a:spcPct val="0"/>
              </a:spcBef>
              <a:buNone/>
            </a:pPr>
            <a:r>
              <a:rPr lang="ru-RU" sz="2400" b="0" i="1" u="none" strike="noStrike" dirty="0" smtId="4294967295">
                <a:effectLst/>
                <a:highlight>
                  <a:srgbClr val="000000">
                    <a:alpha val="0"/>
                  </a:srgbClr>
                </a:highlight>
                <a:latin typeface="Century Gothic"/>
              </a:rPr>
              <a:t>187 [...]  По каждому повреждению и по общему характеру повреждений врач должен указать степень соответствия между ними и утверждениями пациента.  Обычно используются следующие термины: </a:t>
            </a:r>
          </a:p>
          <a:p>
            <a:pPr lvl="1" algn="just">
              <a:spcBef>
                <a:spcPct val="0"/>
              </a:spcBef>
              <a:buNone/>
            </a:pPr>
            <a:r>
              <a:rPr lang="en-GB" sz="2400" i="1" dirty="0">
                <a:effectLst/>
              </a:rPr>
              <a:t> </a:t>
            </a:r>
          </a:p>
          <a:p>
            <a:pPr marL="1257300" lvl="2" indent="-342900" algn="just" rtl="0">
              <a:spcBef>
                <a:spcPct val="0"/>
              </a:spcBef>
              <a:buFont typeface="+mj-lt"/>
              <a:buAutoNum type="alphaLcParenR"/>
            </a:pPr>
            <a:r>
              <a:rPr lang="ru-RU" sz="2400" b="1" i="1" u="none" strike="noStrike" dirty="0" smtClean="0" smtId="4294967295">
                <a:effectLst/>
                <a:highlight>
                  <a:srgbClr val="000000">
                    <a:alpha val="0"/>
                  </a:srgbClr>
                </a:highlight>
                <a:latin typeface="Century Gothic"/>
              </a:rPr>
              <a:t>не </a:t>
            </a:r>
            <a:r>
              <a:rPr lang="ru-RU" sz="2400" b="1" i="1" u="none" strike="noStrike" dirty="0" smtId="4294967295">
                <a:effectLst/>
                <a:highlight>
                  <a:srgbClr val="000000">
                    <a:alpha val="0"/>
                  </a:srgbClr>
                </a:highlight>
                <a:latin typeface="Century Gothic"/>
              </a:rPr>
              <a:t>соответствует</a:t>
            </a:r>
            <a:r>
              <a:rPr lang="ru-RU" sz="2400" b="0" i="1" u="none" strike="noStrike" dirty="0" smtId="4294967295">
                <a:effectLst/>
                <a:highlight>
                  <a:srgbClr val="000000">
                    <a:alpha val="0"/>
                  </a:srgbClr>
                </a:highlight>
                <a:latin typeface="Century Gothic"/>
              </a:rPr>
              <a:t>: повреждение не могло быть вызвано указанной травмой; </a:t>
            </a:r>
          </a:p>
          <a:p>
            <a:pPr marL="1257300" lvl="2" indent="-342900" algn="just" rtl="0">
              <a:spcBef>
                <a:spcPct val="0"/>
              </a:spcBef>
              <a:buFont typeface="+mj-lt"/>
              <a:buAutoNum type="alphaLcParenR"/>
            </a:pPr>
            <a:r>
              <a:rPr lang="ru-RU" sz="2400" b="1" i="1" u="none" strike="noStrike" dirty="0" smtClean="0" smtId="4294967295">
                <a:effectLst/>
                <a:highlight>
                  <a:srgbClr val="000000">
                    <a:alpha val="0"/>
                  </a:srgbClr>
                </a:highlight>
                <a:latin typeface="Century Gothic"/>
              </a:rPr>
              <a:t>соответствует</a:t>
            </a:r>
            <a:r>
              <a:rPr lang="ru-RU" sz="2400" b="0" i="1" u="none" strike="noStrike" dirty="0" smtId="4294967295">
                <a:effectLst/>
                <a:highlight>
                  <a:srgbClr val="000000">
                    <a:alpha val="0"/>
                  </a:srgbClr>
                </a:highlight>
                <a:latin typeface="Century Gothic"/>
              </a:rPr>
              <a:t>: повреждение могло быть вызвано указанной травмой, но оно не специфично и могло быть вызвано множеством других причин; </a:t>
            </a:r>
          </a:p>
          <a:p>
            <a:pPr marL="1257300" lvl="2" indent="-342900" algn="just" rtl="0">
              <a:spcBef>
                <a:spcPct val="0"/>
              </a:spcBef>
              <a:buFont typeface="+mj-lt"/>
              <a:buAutoNum type="alphaLcParenR"/>
            </a:pPr>
            <a:r>
              <a:rPr lang="ru-RU" sz="2400" b="1" i="1" u="none" strike="noStrike" dirty="0" smtClean="0" smtId="4294967295">
                <a:effectLst/>
                <a:highlight>
                  <a:srgbClr val="000000">
                    <a:alpha val="0"/>
                  </a:srgbClr>
                </a:highlight>
                <a:latin typeface="Century Gothic"/>
              </a:rPr>
              <a:t>высокая </a:t>
            </a:r>
            <a:r>
              <a:rPr lang="ru-RU" sz="2400" b="1" i="1" u="none" strike="noStrike" dirty="0" smtId="4294967295">
                <a:effectLst/>
                <a:highlight>
                  <a:srgbClr val="000000">
                    <a:alpha val="0"/>
                  </a:srgbClr>
                </a:highlight>
                <a:latin typeface="Century Gothic"/>
              </a:rPr>
              <a:t>степень соответствия</a:t>
            </a:r>
            <a:r>
              <a:rPr lang="ru-RU" sz="2400" b="0" i="1" u="none" strike="noStrike" dirty="0" smtId="4294967295">
                <a:effectLst/>
                <a:highlight>
                  <a:srgbClr val="000000">
                    <a:alpha val="0"/>
                  </a:srgbClr>
                </a:highlight>
                <a:latin typeface="Century Gothic"/>
              </a:rPr>
              <a:t>: повреждение могло быть вызвано указанной травмой, и число других возможных причин невелико;  </a:t>
            </a:r>
          </a:p>
          <a:p>
            <a:pPr marL="457200" lvl="1" indent="0">
              <a:buNone/>
            </a:pPr>
            <a:endParaRPr lang="en-GB" dirty="0">
              <a:effectLst/>
            </a:endParaRPr>
          </a:p>
        </p:txBody>
      </p:sp>
    </p:spTree>
    <p:extLst>
      <p:ext uri="{BB962C8B-B14F-4D97-AF65-F5344CB8AC3E}">
        <p14:creationId xmlns:p14="http://schemas.microsoft.com/office/powerpoint/2010/main" val="19903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Content Placeholder 2">
            <a:extLst>
              <a:ext uri="{FF2B5EF4-FFF2-40B4-BE49-F238E27FC236}">
                <a16:creationId xmlns="" xmlns:a16="http://schemas.microsoft.com/office/drawing/2014/main" xmlns:p15="http://schemas.microsoft.com/office/powerpoint/2012/main" xmlns:p14="http://schemas.microsoft.com/office/powerpoint/2010/main" id="{D6CC6B57-866E-43AC-8466-95F210FD0AEB}"/>
              </a:ext>
            </a:extLst>
          </p:cNvPr>
          <p:cNvSpPr>
            <a:spLocks noGrp="1"/>
          </p:cNvSpPr>
          <p:nvPr>
            <p:ph idx="1"/>
          </p:nvPr>
        </p:nvSpPr>
        <p:spPr>
          <a:xfrm>
            <a:off x="657546" y="1104556"/>
            <a:ext cx="9472773" cy="5154117"/>
          </a:xfrm>
          <a:effectLst/>
        </p:spPr>
        <p:txBody>
          <a:bodyPr>
            <a:noAutofit/>
          </a:bodyPr>
          <a:lstStyle/>
          <a:p>
            <a:pPr marL="1371600" lvl="2" indent="-457200" algn="just" rtl="0">
              <a:spcBef>
                <a:spcPct val="0"/>
              </a:spcBef>
              <a:buFont typeface="+mj-lt"/>
              <a:buAutoNum type="alphaLcParenR" startAt="4"/>
            </a:pPr>
            <a:r>
              <a:rPr lang="ru-RU" sz="2400" b="1" i="1" u="none" strike="noStrike" dirty="0" smtClean="0" smtId="4294967295">
                <a:effectLst/>
                <a:highlight>
                  <a:srgbClr val="000000">
                    <a:alpha val="0"/>
                  </a:srgbClr>
                </a:highlight>
                <a:latin typeface="Century Gothic"/>
              </a:rPr>
              <a:t>типично</a:t>
            </a:r>
            <a:r>
              <a:rPr lang="ru-RU" sz="2400" b="0" i="1" u="none" strike="noStrike" dirty="0" smtId="4294967295">
                <a:effectLst/>
                <a:highlight>
                  <a:srgbClr val="000000">
                    <a:alpha val="0"/>
                  </a:srgbClr>
                </a:highlight>
                <a:latin typeface="Century Gothic"/>
              </a:rPr>
              <a:t>: внешний вид повреждения соответствует обычно наблюдаемому при этом типе травмы, но возможны и другие причины; </a:t>
            </a:r>
          </a:p>
          <a:p>
            <a:pPr marL="1257300" lvl="2" indent="-342900" algn="just" rtl="0">
              <a:spcBef>
                <a:spcPct val="0"/>
              </a:spcBef>
              <a:buFont typeface="+mj-lt"/>
              <a:buAutoNum type="alphaLcParenR" startAt="4"/>
            </a:pPr>
            <a:r>
              <a:rPr lang="ru-RU" sz="2400" b="1" i="1" u="none" strike="noStrike" dirty="0" smtClean="0" smtId="4294967295">
                <a:effectLst/>
                <a:highlight>
                  <a:srgbClr val="000000">
                    <a:alpha val="0"/>
                  </a:srgbClr>
                </a:highlight>
                <a:latin typeface="Century Gothic"/>
              </a:rPr>
              <a:t>позволяет </a:t>
            </a:r>
            <a:r>
              <a:rPr lang="ru-RU" sz="2400" b="1" i="1" u="none" strike="noStrike" dirty="0" smtId="4294967295">
                <a:effectLst/>
                <a:highlight>
                  <a:srgbClr val="000000">
                    <a:alpha val="0"/>
                  </a:srgbClr>
                </a:highlight>
                <a:latin typeface="Century Gothic"/>
              </a:rPr>
              <a:t>поставить диагноз</a:t>
            </a:r>
            <a:r>
              <a:rPr lang="ru-RU" sz="2400" b="0" i="1" u="none" strike="noStrike" dirty="0" smtId="4294967295">
                <a:effectLst/>
                <a:highlight>
                  <a:srgbClr val="000000">
                    <a:alpha val="0"/>
                  </a:srgbClr>
                </a:highlight>
                <a:latin typeface="Century Gothic"/>
              </a:rPr>
              <a:t>: этот внешний вид повреждения свидетельствует о том, что оно не могло быть вызвано никаким другим образом, кроме описанного.  </a:t>
            </a:r>
          </a:p>
          <a:p>
            <a:pPr algn="just">
              <a:spcBef>
                <a:spcPct val="0"/>
              </a:spcBef>
              <a:buNone/>
            </a:pPr>
            <a:endParaRPr lang="en-GB" sz="2400" i="1" dirty="0">
              <a:effectLst/>
            </a:endParaRPr>
          </a:p>
          <a:p>
            <a:pPr lvl="1" algn="just" rtl="0">
              <a:spcBef>
                <a:spcPct val="0"/>
              </a:spcBef>
              <a:buNone/>
            </a:pPr>
            <a:r>
              <a:rPr lang="ru-RU" sz="2400" b="0" i="1" u="none" strike="noStrike" dirty="0" smtId="4294967295">
                <a:effectLst/>
                <a:highlight>
                  <a:srgbClr val="000000">
                    <a:alpha val="0"/>
                  </a:srgbClr>
                </a:highlight>
                <a:latin typeface="Century Gothic"/>
              </a:rPr>
              <a:t>188. В конечном счете при оценке сообщения о применении пыток значение имеет общая оценка всех повреждений, а не соответствие каждого повреждения конкретной форме пытки (</a:t>
            </a:r>
            <a:r>
              <a:rPr lang="ru-RU" sz="2400" b="0" i="1" u="none" strike="noStrike" dirty="0" smtClean="0" smtId="4294967295">
                <a:effectLst/>
                <a:highlight>
                  <a:srgbClr val="000000">
                    <a:alpha val="0"/>
                  </a:srgbClr>
                </a:highlight>
                <a:latin typeface="Century Gothic"/>
              </a:rPr>
              <a:t>перечень методов пыток см</a:t>
            </a:r>
            <a:r>
              <a:rPr lang="ru-RU" sz="2400" b="0" i="1" u="none" strike="noStrike" dirty="0" smtId="4294967295">
                <a:effectLst/>
                <a:highlight>
                  <a:srgbClr val="000000">
                    <a:alpha val="0"/>
                  </a:srgbClr>
                </a:highlight>
                <a:latin typeface="Century Gothic"/>
              </a:rPr>
              <a:t>. главу IV, </a:t>
            </a:r>
            <a:r>
              <a:rPr lang="ru-RU" sz="2400" b="0" i="1" u="none" strike="noStrike" dirty="0" smtClean="0" smtId="4294967295">
                <a:effectLst/>
                <a:highlight>
                  <a:srgbClr val="000000">
                    <a:alpha val="0"/>
                  </a:srgbClr>
                </a:highlight>
                <a:latin typeface="Century Gothic"/>
              </a:rPr>
              <a:t>раздел </a:t>
            </a:r>
            <a:r>
              <a:rPr lang="ru-RU" sz="2400" b="0" i="1" u="none" strike="noStrike" dirty="0" smtId="4294967295">
                <a:effectLst/>
                <a:highlight>
                  <a:srgbClr val="000000">
                    <a:alpha val="0"/>
                  </a:srgbClr>
                </a:highlight>
                <a:latin typeface="Century Gothic"/>
              </a:rPr>
              <a:t>G). </a:t>
            </a:r>
          </a:p>
          <a:p>
            <a:pPr>
              <a:buNone/>
            </a:pPr>
            <a:endParaRPr lang="en-GB" sz="2400" dirty="0">
              <a:effectLst/>
            </a:endParaRPr>
          </a:p>
        </p:txBody>
      </p:sp>
    </p:spTree>
    <p:extLst>
      <p:ext uri="{BB962C8B-B14F-4D97-AF65-F5344CB8AC3E}">
        <p14:creationId xmlns:p14="http://schemas.microsoft.com/office/powerpoint/2010/main" val="197992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1888" y="1088231"/>
            <a:ext cx="6350000" cy="5080000"/>
          </a:xfrm>
          <a:effectLst/>
        </p:spPr>
      </p:pic>
    </p:spTree>
    <p:extLst>
      <p:ext uri="{BB962C8B-B14F-4D97-AF65-F5344CB8AC3E}">
        <p14:creationId xmlns:p14="http://schemas.microsoft.com/office/powerpoint/2010/main" val="160639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266487" y="752118"/>
            <a:ext cx="8845550" cy="5857688"/>
          </a:xfrm>
          <a:prstGeom prst="rect">
            <a:avLst/>
          </a:prstGeom>
          <a:noFill/>
          <a:ln w="9525" cap="flat">
            <a:noFill/>
            <a:round/>
            <a:headEnd/>
            <a:tailEnd/>
          </a:ln>
          <a:effectLst/>
        </p:spPr>
        <p:txBody>
          <a:bodyPr/>
          <a:lstStyle/>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400" dirty="0" smtClean="0">
                <a:solidFill>
                  <a:srgbClr val="FFFFFF"/>
                </a:solidFill>
                <a:latin typeface="Century Gothic" charset="0"/>
                <a:cs typeface="Arial" charset="0"/>
              </a:rPr>
              <a:t>В Великобритании </a:t>
            </a:r>
            <a:r>
              <a:rPr lang="ru-RU" sz="2400" b="1" dirty="0" smtClean="0">
                <a:solidFill>
                  <a:srgbClr val="FFFFFF"/>
                </a:solidFill>
                <a:latin typeface="Century Gothic" charset="0"/>
                <a:cs typeface="Arial" charset="0"/>
              </a:rPr>
              <a:t>бремя доказывания</a:t>
            </a:r>
            <a:r>
              <a:rPr lang="ru-RU" sz="2400" dirty="0" smtClean="0">
                <a:solidFill>
                  <a:srgbClr val="FFFFFF"/>
                </a:solidFill>
                <a:latin typeface="Century Gothic" charset="0"/>
                <a:cs typeface="Arial" charset="0"/>
              </a:rPr>
              <a:t> в отношении своего гражданства</a:t>
            </a:r>
            <a:r>
              <a:rPr lang="ru-RU" sz="2400" b="1" dirty="0" smtClean="0">
                <a:solidFill>
                  <a:srgbClr val="FFFFFF"/>
                </a:solidFill>
                <a:latin typeface="Century Gothic" charset="0"/>
                <a:cs typeface="Arial" charset="0"/>
              </a:rPr>
              <a:t> изначально лежит на заявителе.</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ru-RU" sz="2400" dirty="0" smtClean="0">
              <a:solidFill>
                <a:srgbClr val="FFFFFF"/>
              </a:solidFill>
              <a:latin typeface="Century Gothic" charset="0"/>
              <a:cs typeface="Arial" charset="0"/>
            </a:endParaRPr>
          </a:p>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400" dirty="0" smtClean="0">
                <a:solidFill>
                  <a:srgbClr val="FFFFFF"/>
                </a:solidFill>
                <a:latin typeface="Century Gothic" charset="0"/>
                <a:cs typeface="Arial" charset="0"/>
              </a:rPr>
              <a:t>Однако, если правительство Великобритании решает </a:t>
            </a:r>
            <a:r>
              <a:rPr lang="ru-RU" sz="2400" b="1" dirty="0" smtClean="0">
                <a:solidFill>
                  <a:srgbClr val="FFFFFF"/>
                </a:solidFill>
                <a:latin typeface="Century Gothic" charset="0"/>
                <a:cs typeface="Arial" charset="0"/>
              </a:rPr>
              <a:t>оспорить гражданство заявителя</a:t>
            </a:r>
            <a:r>
              <a:rPr lang="ru-RU" sz="2400" dirty="0" smtClean="0">
                <a:solidFill>
                  <a:srgbClr val="FFFFFF"/>
                </a:solidFill>
                <a:latin typeface="Century Gothic" charset="0"/>
                <a:cs typeface="Arial" charset="0"/>
              </a:rPr>
              <a:t>, бремя доказывания перекладывается на правительство На основании принципа «тот, кто утверждает, должен доказать». </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ru-RU" sz="2400" dirty="0" smtClean="0">
              <a:solidFill>
                <a:srgbClr val="FFFFFF"/>
              </a:solidFill>
              <a:latin typeface="Century Gothic" charset="0"/>
              <a:cs typeface="Arial" charset="0"/>
            </a:endParaRPr>
          </a:p>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r>
              <a:rPr lang="ru-RU" sz="2400" dirty="0" smtClean="0">
                <a:solidFill>
                  <a:srgbClr val="FFFFFF"/>
                </a:solidFill>
                <a:latin typeface="Century Gothic" charset="0"/>
                <a:cs typeface="Arial" charset="0"/>
              </a:rPr>
              <a:t>В том случае, когда правительство Великобритании утверждает, что страной гражданской принадлежности является страна, отличная от указанной заявителем, </a:t>
            </a:r>
            <a:r>
              <a:rPr lang="ru-RU" sz="2400" b="1" dirty="0" smtClean="0">
                <a:solidFill>
                  <a:srgbClr val="FFFFFF"/>
                </a:solidFill>
                <a:latin typeface="Century Gothic" charset="0"/>
                <a:cs typeface="Arial" charset="0"/>
              </a:rPr>
              <a:t>правительство повлияет на высылку именно в ту страну</a:t>
            </a:r>
            <a:r>
              <a:rPr lang="ru-RU" sz="2400" dirty="0" smtClean="0">
                <a:solidFill>
                  <a:srgbClr val="FFFFFF"/>
                </a:solidFill>
                <a:latin typeface="Century Gothic" charset="0"/>
                <a:cs typeface="Arial" charset="0"/>
              </a:rPr>
              <a:t>. </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000" dirty="0">
              <a:solidFill>
                <a:srgbClr val="FFFFFF"/>
              </a:solidFill>
              <a:latin typeface="Century Gothic" charset="0"/>
              <a:cs typeface="Arial" charset="0"/>
            </a:endParaRPr>
          </a:p>
          <a:p>
            <a:pPr marL="342900" indent="-341313"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pPr>
            <a:endParaRPr lang="en-US"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Rectangle 1"/>
          <p:cNvSpPr/>
          <p:nvPr/>
        </p:nvSpPr>
        <p:spPr>
          <a:xfrm>
            <a:off x="1162367" y="1092743"/>
            <a:ext cx="9194129" cy="5262979"/>
          </a:xfrm>
          <a:prstGeom prst="rect">
            <a:avLst/>
          </a:prstGeom>
          <a:effectLst/>
        </p:spPr>
        <p:txBody>
          <a:bodyPr wrap="square">
            <a:spAutoFit/>
          </a:bodyPr>
          <a:lstStyle/>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400" dirty="0" smtClean="0">
                <a:solidFill>
                  <a:srgbClr val="FFFFFF"/>
                </a:solidFill>
                <a:latin typeface="Century Gothic" charset="0"/>
                <a:cs typeface="Arial" charset="0"/>
              </a:rPr>
              <a:t>Также рассмотрим ситуацию, когда беженцы предъявляют </a:t>
            </a:r>
            <a:r>
              <a:rPr lang="ru-RU" sz="2400" b="1" dirty="0" smtClean="0">
                <a:solidFill>
                  <a:srgbClr val="FFFFFF"/>
                </a:solidFill>
                <a:latin typeface="Century Gothic" charset="0"/>
                <a:cs typeface="Arial" charset="0"/>
              </a:rPr>
              <a:t>поддельные паспорта</a:t>
            </a:r>
            <a:r>
              <a:rPr lang="ru-RU" sz="2400" dirty="0" smtClean="0">
                <a:solidFill>
                  <a:srgbClr val="FFFFFF"/>
                </a:solidFill>
                <a:latin typeface="Century Gothic" charset="0"/>
                <a:cs typeface="Arial" charset="0"/>
              </a:rPr>
              <a:t> при въезде в другую страну. </a:t>
            </a:r>
          </a:p>
          <a:p>
            <a:pPr algn="just"/>
            <a:endParaRPr lang="en-GB" sz="2400" dirty="0">
              <a:effectLst/>
            </a:endParaRPr>
          </a:p>
          <a:p>
            <a:pPr algn="jus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400" dirty="0" smtClean="0">
                <a:solidFill>
                  <a:srgbClr val="FFFFFF"/>
                </a:solidFill>
                <a:latin typeface="Century Gothic" charset="0"/>
                <a:cs typeface="Arial" charset="0"/>
              </a:rPr>
              <a:t>Многие жители Зимбабве въезжали в Великобританию, предъявляя поддельные южноафриканские паспорта. Правительство принимающей страны может утверждать, что это действительно страна их гражданской принадлежности. Бремя доказательства лежит на заявителе, который должен доказать, что данный паспорт на самом деле не указывает на фактическую гражданскую принадлежность. Как правило, доказать это можно, подробно изложив, как был получен такой паспорт. </a:t>
            </a:r>
            <a:endParaRPr lang="ru-RU" sz="2400" dirty="0">
              <a:solidFill>
                <a:srgbClr val="FFFFFF"/>
              </a:solidFill>
              <a:latin typeface="Century Gothic" charset="0"/>
              <a:cs typeface="Arial" charset="0"/>
            </a:endParaRPr>
          </a:p>
        </p:txBody>
      </p:sp>
    </p:spTree>
    <p:extLst>
      <p:ext uri="{BB962C8B-B14F-4D97-AF65-F5344CB8AC3E}">
        <p14:creationId xmlns:p14="http://schemas.microsoft.com/office/powerpoint/2010/main" val="106559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962025" y="614363"/>
            <a:ext cx="9334500" cy="5934483"/>
          </a:xfrm>
          <a:prstGeom prst="rect">
            <a:avLst/>
          </a:prstGeom>
          <a:noFill/>
          <a:ln w="9525" cap="flat">
            <a:noFill/>
            <a:round/>
            <a:headEnd/>
            <a:tailEnd/>
          </a:ln>
          <a:effectLst/>
        </p:spPr>
        <p:txBody>
          <a:bodyPr/>
          <a:lstStyle/>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400" dirty="0" smtClean="0">
                <a:solidFill>
                  <a:srgbClr val="FFFFFF"/>
                </a:solidFill>
                <a:latin typeface="Century Gothic" charset="0"/>
                <a:cs typeface="Arial" charset="0"/>
              </a:rPr>
              <a:t>Чтобы защитить интересы заявителя, при подаче апелляционной жалобы мы должны не только </a:t>
            </a:r>
            <a:r>
              <a:rPr lang="ru-RU" sz="2400" b="1" dirty="0" smtClean="0">
                <a:solidFill>
                  <a:srgbClr val="FFFFFF"/>
                </a:solidFill>
                <a:latin typeface="Century Gothic" charset="0"/>
                <a:cs typeface="Arial" charset="0"/>
              </a:rPr>
              <a:t>показать, что данное лицо действительно имеет заявленное гражданство, но также обратить внимание на риск, которому будет подвергаться заявитель в каждой из стран</a:t>
            </a:r>
            <a:r>
              <a:rPr lang="ru-RU" sz="2400" dirty="0" smtClean="0">
                <a:solidFill>
                  <a:srgbClr val="FFFFFF"/>
                </a:solidFill>
                <a:latin typeface="Century Gothic" charset="0"/>
                <a:cs typeface="Arial" charset="0"/>
              </a:rPr>
              <a:t>. Ведь если гражданство, утверждаемое правительством Великобритании, будет принято судьей Трибунала, мы должны объяснить, почему заявитель будет подвержен опасности в данной стране, если мы предотвратим высылку. </a:t>
            </a:r>
          </a:p>
          <a:p>
            <a:pPr marL="342900" indent="-341313" algn="just"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ru-RU" sz="2400" dirty="0" smtClean="0">
              <a:solidFill>
                <a:srgbClr val="FFFFFF"/>
              </a:solidFill>
              <a:latin typeface="Century Gothic" charset="0"/>
              <a:cs typeface="Arial" charset="0"/>
            </a:endParaRPr>
          </a:p>
          <a:p>
            <a:pPr marL="342900" indent="-341313" algn="just" hangingPunct="1">
              <a:lnSpc>
                <a:spcPct val="100000"/>
              </a:lnSpc>
              <a:spcBef>
                <a:spcPts val="1000"/>
              </a:spcBef>
              <a:buClr>
                <a:srgbClr val="ACD433"/>
              </a:buClr>
              <a:buSzPct val="80000"/>
              <a:buFont typeface="Wingdings 3" charset="2"/>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sz="2400" dirty="0" smtClean="0">
                <a:solidFill>
                  <a:srgbClr val="FFFFFF"/>
                </a:solidFill>
                <a:latin typeface="Century Gothic" charset="0"/>
                <a:cs typeface="Arial" charset="0"/>
              </a:rPr>
              <a:t>Это сложно осуществить на практике, поскольку заявитель часто не называет случаев проявления враждебности по отношению к нему в той стране или, вероятно, даже никогда там не был. </a:t>
            </a:r>
          </a:p>
          <a:p>
            <a:pPr marL="342900" indent="-341313" hangingPunct="1">
              <a:lnSpc>
                <a:spcPct val="100000"/>
              </a:lnSpc>
              <a:spcBef>
                <a:spcPts val="1000"/>
              </a:spcBef>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en-US"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646113" y="215900"/>
            <a:ext cx="9404350" cy="1400175"/>
          </a:xfrm>
          <a:ln/>
        </p:spPr>
        <p:txBody>
          <a:bodyPr/>
          <a:lstStyle/>
          <a:p>
            <a:pP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sz="4200" b="1">
                <a:solidFill>
                  <a:srgbClr val="92D050"/>
                </a:solidFill>
              </a:rPr>
              <a:t>В. "в силу вполне обоснованных опасений"</a:t>
            </a:r>
            <a:br>
              <a:rPr lang="en-US" sz="4200" b="1">
                <a:solidFill>
                  <a:srgbClr val="92D050"/>
                </a:solidFill>
              </a:rPr>
            </a:br>
            <a:r>
              <a:rPr lang="en-US" sz="4200">
                <a:solidFill>
                  <a:srgbClr val="EBEBEB"/>
                </a:solidFill>
              </a:rPr>
              <a:t> </a:t>
            </a:r>
            <a:br>
              <a:rPr lang="en-US" sz="4200">
                <a:solidFill>
                  <a:srgbClr val="EBEBEB"/>
                </a:solidFill>
              </a:rPr>
            </a:br>
            <a:endParaRPr lang="en-US" sz="4200">
              <a:solidFill>
                <a:srgbClr val="EBEBEB"/>
              </a:solidFill>
            </a:endParaRPr>
          </a:p>
        </p:txBody>
      </p:sp>
      <p:sp>
        <p:nvSpPr>
          <p:cNvPr id="14338" name="Text Box 2"/>
          <p:cNvSpPr txBox="1">
            <a:spLocks noChangeArrowheads="1"/>
          </p:cNvSpPr>
          <p:nvPr/>
        </p:nvSpPr>
        <p:spPr bwMode="auto">
          <a:xfrm>
            <a:off x="646113" y="1655762"/>
            <a:ext cx="9756775" cy="4805997"/>
          </a:xfrm>
          <a:prstGeom prst="rect">
            <a:avLst/>
          </a:prstGeom>
          <a:noFill/>
          <a:ln w="9525" cap="flat">
            <a:noFill/>
            <a:round/>
            <a:headEnd/>
            <a:tailEnd/>
          </a:ln>
          <a:effectLst/>
        </p:spPr>
        <p:txBody>
          <a:bodyPr/>
          <a:lstStyle/>
          <a:p>
            <a:pPr marL="342900" indent="-341313" algn="just" hangingPunct="1">
              <a:lnSpc>
                <a:spcPct val="100000"/>
              </a:lnSpc>
              <a:spcBef>
                <a:spcPts val="1000"/>
              </a:spcBef>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3600" b="1" dirty="0" smtClean="0">
                <a:solidFill>
                  <a:srgbClr val="FFFFFF"/>
                </a:solidFill>
                <a:latin typeface="Century Gothic" charset="0"/>
                <a:cs typeface="Arial" charset="0"/>
              </a:rPr>
              <a:t>Опасение</a:t>
            </a:r>
          </a:p>
          <a:p>
            <a:pPr marL="342900" indent="-341313" algn="just" hangingPunct="1">
              <a:lnSpc>
                <a:spcPct val="100000"/>
              </a:lnSpc>
              <a:spcBef>
                <a:spcPts val="1000"/>
              </a:spcBef>
              <a:buClr>
                <a:srgbClr val="ACD433"/>
              </a:buClr>
              <a:buSzPct val="80000"/>
              <a:buFont typeface="Wingdings 3"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200" b="1" dirty="0" smtClean="0">
                <a:solidFill>
                  <a:srgbClr val="FFFFFF"/>
                </a:solidFill>
                <a:latin typeface="Century Gothic" charset="0"/>
                <a:cs typeface="Arial" charset="0"/>
              </a:rPr>
              <a:t>Мотивом</a:t>
            </a:r>
            <a:r>
              <a:rPr lang="ru-RU" sz="2200" dirty="0" smtClean="0">
                <a:solidFill>
                  <a:srgbClr val="FFFFFF"/>
                </a:solidFill>
                <a:latin typeface="Century Gothic" charset="0"/>
                <a:cs typeface="Arial" charset="0"/>
              </a:rPr>
              <a:t> бегства из родной страны определенно должно быть </a:t>
            </a:r>
            <a:r>
              <a:rPr lang="ru-RU" sz="2200" b="1" dirty="0" smtClean="0">
                <a:solidFill>
                  <a:srgbClr val="FFFFFF"/>
                </a:solidFill>
                <a:latin typeface="Century Gothic" charset="0"/>
                <a:cs typeface="Arial" charset="0"/>
              </a:rPr>
              <a:t>опасение</a:t>
            </a:r>
            <a:r>
              <a:rPr lang="ru-RU" sz="2200" dirty="0" smtClean="0">
                <a:solidFill>
                  <a:srgbClr val="FFFFFF"/>
                </a:solidFill>
                <a:latin typeface="Century Gothic" charset="0"/>
                <a:cs typeface="Arial" charset="0"/>
              </a:rPr>
              <a:t>. В Великобритании правительство зачастую пытается определить факторы, которые указывают на </a:t>
            </a:r>
            <a:r>
              <a:rPr lang="ru-RU" sz="2200" b="1" dirty="0" smtClean="0">
                <a:solidFill>
                  <a:srgbClr val="FFFFFF"/>
                </a:solidFill>
                <a:latin typeface="Century Gothic" charset="0"/>
                <a:cs typeface="Arial" charset="0"/>
              </a:rPr>
              <a:t>экономическую причину</a:t>
            </a:r>
            <a:r>
              <a:rPr lang="ru-RU" sz="2200" dirty="0" smtClean="0">
                <a:solidFill>
                  <a:srgbClr val="FFFFFF"/>
                </a:solidFill>
                <a:latin typeface="Century Gothic" charset="0"/>
                <a:cs typeface="Arial" charset="0"/>
              </a:rPr>
              <a:t> бегства из страны, но никак не опасения. </a:t>
            </a:r>
          </a:p>
          <a:p>
            <a:pPr marL="342900" indent="-341313" algn="just"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ru-RU" sz="2200" dirty="0" smtClean="0">
              <a:solidFill>
                <a:srgbClr val="FFFFFF"/>
              </a:solidFill>
              <a:latin typeface="Century Gothic" charset="0"/>
              <a:cs typeface="Arial" charset="0"/>
            </a:endParaRPr>
          </a:p>
          <a:p>
            <a:pPr marL="342900" indent="-341313" algn="just" hangingPunct="1">
              <a:lnSpc>
                <a:spcPct val="100000"/>
              </a:lnSpc>
              <a:spcBef>
                <a:spcPts val="1000"/>
              </a:spcBef>
              <a:buClr>
                <a:srgbClr val="ACD433"/>
              </a:buClr>
              <a:buSzPct val="80000"/>
              <a:buFont typeface="Wingdings 3" charset="2"/>
              <a:buChar char=""/>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ru-RU" sz="2200" dirty="0" smtClean="0">
                <a:solidFill>
                  <a:srgbClr val="FFFFFF"/>
                </a:solidFill>
                <a:latin typeface="Century Gothic" charset="0"/>
                <a:cs typeface="Arial" charset="0"/>
              </a:rPr>
              <a:t>Из руководства Управления Верховного комиссара ООН по делам беженцев (УВКБ ООН)</a:t>
            </a:r>
            <a:r>
              <a:rPr lang="ru-RU" sz="2200" i="1" dirty="0" smtClean="0">
                <a:solidFill>
                  <a:srgbClr val="FFFFFF"/>
                </a:solidFill>
                <a:latin typeface="Century Gothic" charset="0"/>
                <a:cs typeface="Arial" charset="0"/>
              </a:rPr>
              <a:t>: "Мигрант - это лицо, которое добровольно покидает свою страну, чтобы поселиться в другом месте... Если лицо переезжает исключительно по экономическим соображениям, то оно является экономическим мигрантом, а не беженцем</a:t>
            </a:r>
            <a:r>
              <a:rPr lang="ru-RU" sz="2200" dirty="0" smtClean="0">
                <a:solidFill>
                  <a:srgbClr val="FFFFFF"/>
                </a:solidFill>
                <a:latin typeface="Century Gothic" charset="0"/>
                <a:cs typeface="Arial" charset="0"/>
              </a:rPr>
              <a:t>".</a:t>
            </a:r>
          </a:p>
          <a:p>
            <a:pPr marL="342900" indent="-341313" hangingPunct="1">
              <a:lnSpc>
                <a:spcPct val="100000"/>
              </a:lnSpc>
              <a:spcBef>
                <a:spcPts val="1000"/>
              </a:spcBef>
              <a:buClrTx/>
              <a:buSzTx/>
              <a:buFontTx/>
              <a:buNone/>
              <a:tabLst>
                <a:tab pos="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en-US" sz="2000" dirty="0">
              <a:solidFill>
                <a:srgbClr val="FFFFFF"/>
              </a:solidFill>
              <a:latin typeface="Century Gothic"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Arial"/>
        <a:cs typeface="Arial"/>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tileRect/>
        </a:gradFill>
        <a:gradFill rotWithShape="1">
          <a:gsLst>
            <a:gs pos="0">
              <a:schemeClr val="phClr">
                <a:tint val="98000"/>
                <a:lumMod val="114000"/>
              </a:schemeClr>
            </a:gs>
            <a:gs pos="100000">
              <a:schemeClr val="phClr">
                <a:shade val="90000"/>
                <a:lumMod val="84000"/>
              </a:schemeClr>
            </a:gs>
          </a:gsLst>
          <a:lin ang="5400000" scaled="0"/>
          <a:tileRect/>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extrusionClr>
              <a:prstClr val="black"/>
            </a:extrusionClr>
            <a:contourClr>
              <a:prstClr val="black"/>
            </a:contourClr>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tileRect/>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fillRect/>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15575</TotalTime>
  <Words>4395</Words>
  <Application>Microsoft Office PowerPoint</Application>
  <PresentationFormat>Широкоэкранный</PresentationFormat>
  <Paragraphs>344</Paragraphs>
  <Slides>58</Slides>
  <Notes>27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58</vt:i4>
      </vt:variant>
    </vt:vector>
  </HeadingPairs>
  <TitlesOfParts>
    <vt:vector size="66" baseType="lpstr">
      <vt:lpstr>Microsoft YaHei</vt:lpstr>
      <vt:lpstr>Arial</vt:lpstr>
      <vt:lpstr>Calibri</vt:lpstr>
      <vt:lpstr>Century Gothic</vt:lpstr>
      <vt:lpstr>Times New Roman</vt:lpstr>
      <vt:lpstr>Wingdings</vt:lpstr>
      <vt:lpstr>Wingdings 3</vt:lpstr>
      <vt:lpstr>Ion</vt:lpstr>
      <vt:lpstr>Право на убежище и права человека. Ситуация в Великобритании</vt:lpstr>
      <vt:lpstr>Цели и задачи:</vt:lpstr>
      <vt:lpstr>Беженец: определение </vt:lpstr>
      <vt:lpstr>Презентация PowerPoint</vt:lpstr>
      <vt:lpstr>Трудности на практике А. "Вне страны своей гражданской принадлежности"</vt:lpstr>
      <vt:lpstr>Презентация PowerPoint</vt:lpstr>
      <vt:lpstr>Презентация PowerPoint</vt:lpstr>
      <vt:lpstr>Презентация PowerPoint</vt:lpstr>
      <vt:lpstr>В. "в силу вполне обоснованных опасений"   </vt:lpstr>
      <vt:lpstr>Презентация PowerPoint</vt:lpstr>
      <vt:lpstr>Презентация PowerPoint</vt:lpstr>
      <vt:lpstr>Достоверность</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Правдоподобие </vt:lpstr>
      <vt:lpstr>С. Преследование </vt:lpstr>
      <vt:lpstr>Презентация PowerPoint</vt:lpstr>
      <vt:lpstr>Презентация PowerPoint</vt:lpstr>
      <vt:lpstr>ХДж (Иран) </vt:lpstr>
      <vt:lpstr>Презентация PowerPoint</vt:lpstr>
      <vt:lpstr>Презентация PowerPoint</vt:lpstr>
      <vt:lpstr>Британский подход к рассмотрению заявлений, основанных на сексуальной ориентации:</vt:lpstr>
      <vt:lpstr>ХДж (Иран) и ХТ (Камерун) 2010, Верховный суд Великобритании 31</vt:lpstr>
      <vt:lpstr>Презентация PowerPoint</vt:lpstr>
      <vt:lpstr>Презентация PowerPoint</vt:lpstr>
      <vt:lpstr>Презентация PowerPoint</vt:lpstr>
      <vt:lpstr>Раса </vt:lpstr>
      <vt:lpstr>Религия </vt:lpstr>
      <vt:lpstr>Иран и атеизм: Как предоставить возможность отсутствия религиозности? </vt:lpstr>
      <vt:lpstr>Национальность </vt:lpstr>
      <vt:lpstr>Политические убеждения </vt:lpstr>
      <vt:lpstr>Презентация PowerPoint</vt:lpstr>
      <vt:lpstr>Презентация PowerPoint</vt:lpstr>
      <vt:lpstr>Принадлежность к определенной социальной группе</vt:lpstr>
      <vt:lpstr>Презентация PowerPoint</vt:lpstr>
      <vt:lpstr>Презентация PowerPoint</vt:lpstr>
      <vt:lpstr>E. Государственная защита</vt:lpstr>
      <vt:lpstr>F. Внутреннее перемещение </vt:lpstr>
      <vt:lpstr>Беженцы «на месте» </vt:lpstr>
      <vt:lpstr>Презентация PowerPoint</vt:lpstr>
      <vt:lpstr>Презентация PowerPoint</vt:lpstr>
      <vt:lpstr>Стандарт доказывания</vt:lpstr>
      <vt:lpstr>Презентация PowerPoint</vt:lpstr>
      <vt:lpstr>Презентация PowerPoint</vt:lpstr>
      <vt:lpstr>Ключевые моменты в практике Великобритании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Asylum &amp; Human Rights Law Key Issues in Practice  A UK Perspective</dc:title>
  <dc:creator>Dee Sheahan</dc:creator>
  <cp:lastModifiedBy>Maria Razumovskaya</cp:lastModifiedBy>
  <cp:revision>149</cp:revision>
  <dcterms:created xsi:type="dcterms:W3CDTF">2017-08-25T16:41:38Z</dcterms:created>
  <dcterms:modified xsi:type="dcterms:W3CDTF">2018-03-14T10:08:38Z</dcterms:modified>
</cp:coreProperties>
</file>